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mexer, falar especificamente desse guardachuva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slideLayout" Target="../slideLayouts/slideLayout1.xml"/><Relationship Id="rId11"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slideLayout" Target="../slideLayouts/slideLayout1.xml"/><Relationship Id="rId6"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1.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slideLayout" Target="../slideLayouts/slideLayout1.xml"/><Relationship Id="rId6"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slideLayout" Target="../slideLayouts/slideLayout1.xml"/><Relationship Id="rId6"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slideLayout" Target="../slideLayouts/slideLayout1.xml"/><Relationship Id="rId6"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hyperlink" Target="https://www.linkedin.com/in/carla-bruschi-944862278/" TargetMode="External"/><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video" Target="../media/media-9-1.mp4"/><Relationship Id="rId2" Type="http://schemas.microsoft.com/office/2007/relationships/media" Target="../media/media-9-1.mp4"/><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0F0F0"/>
        </a:solidFill>
      </p:bgPr>
    </p:bg>
    <p:spTree>
      <p:nvGrpSpPr>
        <p:cNvPr id="1" name=""/>
        <p:cNvGrpSpPr/>
        <p:nvPr/>
      </p:nvGrpSpPr>
      <p:grpSpPr>
        <a:xfrm>
          <a:off x="0" y="0"/>
          <a:ext cx="0" cy="0"/>
          <a:chOff x="0" y="0"/>
          <a:chExt cx="0" cy="0"/>
        </a:xfrm>
      </p:grpSpPr>
      <p:sp>
        <p:nvSpPr>
          <p:cNvPr id="2" name="Shape 0"/>
          <p:cNvSpPr/>
          <p:nvPr/>
        </p:nvSpPr>
        <p:spPr>
          <a:xfrm>
            <a:off x="1347788" y="1304925"/>
            <a:ext cx="5715000" cy="2347913"/>
          </a:xfrm>
          <a:prstGeom prst="rect">
            <a:avLst/>
          </a:prstGeom>
          <a:noFill/>
          <a:ln/>
        </p:spPr>
      </p:sp>
      <p:sp>
        <p:nvSpPr>
          <p:cNvPr id="3" name="Text 1"/>
          <p:cNvSpPr/>
          <p:nvPr/>
        </p:nvSpPr>
        <p:spPr>
          <a:xfrm>
            <a:off x="0" y="0"/>
            <a:ext cx="857250" cy="5143500"/>
          </a:xfrm>
          <a:prstGeom prst="rect">
            <a:avLst/>
          </a:prstGeom>
          <a:solidFill>
            <a:srgbClr val="9A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3419475" y="-300037"/>
            <a:ext cx="6272213" cy="6272213"/>
          </a:xfrm>
          <a:prstGeom prst="rect">
            <a:avLst/>
          </a:prstGeom>
        </p:spPr>
      </p:pic>
      <p:pic>
        <p:nvPicPr>
          <p:cNvPr id="5" name="Image 1" descr="preencoded.png">    </p:cNvPr>
          <p:cNvPicPr>
            <a:picLocks noChangeAspect="1"/>
          </p:cNvPicPr>
          <p:nvPr/>
        </p:nvPicPr>
        <p:blipFill>
          <a:blip r:embed="rId2"/>
          <a:stretch>
            <a:fillRect/>
          </a:stretch>
        </p:blipFill>
        <p:spPr>
          <a:xfrm>
            <a:off x="-352425" y="-83045"/>
            <a:ext cx="1343025" cy="1343025"/>
          </a:xfrm>
          <a:prstGeom prst="rect">
            <a:avLst/>
          </a:prstGeom>
        </p:spPr>
      </p:pic>
      <p:pic>
        <p:nvPicPr>
          <p:cNvPr id="6" name="Image 2" descr="preencoded.png">    </p:cNvPr>
          <p:cNvPicPr>
            <a:picLocks noChangeAspect="1"/>
          </p:cNvPicPr>
          <p:nvPr/>
        </p:nvPicPr>
        <p:blipFill>
          <a:blip r:embed="rId3"/>
          <a:stretch>
            <a:fillRect/>
          </a:stretch>
        </p:blipFill>
        <p:spPr>
          <a:xfrm>
            <a:off x="-352425" y="1326655"/>
            <a:ext cx="1343025" cy="1343025"/>
          </a:xfrm>
          <a:prstGeom prst="rect">
            <a:avLst/>
          </a:prstGeom>
        </p:spPr>
      </p:pic>
      <p:pic>
        <p:nvPicPr>
          <p:cNvPr id="7" name="Image 3" descr="preencoded.png">    </p:cNvPr>
          <p:cNvPicPr>
            <a:picLocks noChangeAspect="1"/>
          </p:cNvPicPr>
          <p:nvPr/>
        </p:nvPicPr>
        <p:blipFill>
          <a:blip r:embed="rId4"/>
          <a:stretch>
            <a:fillRect/>
          </a:stretch>
        </p:blipFill>
        <p:spPr>
          <a:xfrm>
            <a:off x="-352425" y="2741118"/>
            <a:ext cx="1343025" cy="1338263"/>
          </a:xfrm>
          <a:prstGeom prst="rect">
            <a:avLst/>
          </a:prstGeom>
        </p:spPr>
      </p:pic>
      <p:pic>
        <p:nvPicPr>
          <p:cNvPr id="8" name="Image 4" descr="preencoded.png">    </p:cNvPr>
          <p:cNvPicPr>
            <a:picLocks noChangeAspect="1"/>
          </p:cNvPicPr>
          <p:nvPr/>
        </p:nvPicPr>
        <p:blipFill>
          <a:blip r:embed="rId5"/>
          <a:stretch>
            <a:fillRect/>
          </a:stretch>
        </p:blipFill>
        <p:spPr>
          <a:xfrm>
            <a:off x="-242887" y="4150818"/>
            <a:ext cx="1119188" cy="1009650"/>
          </a:xfrm>
          <a:prstGeom prst="rect">
            <a:avLst/>
          </a:prstGeom>
        </p:spPr>
      </p:pic>
      <p:sp>
        <p:nvSpPr>
          <p:cNvPr id="9" name="Text 2"/>
          <p:cNvSpPr/>
          <p:nvPr/>
        </p:nvSpPr>
        <p:spPr>
          <a:xfrm>
            <a:off x="1347788" y="1304925"/>
            <a:ext cx="6172200" cy="1643063"/>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Introdução ao Design Centrado no Usuário para Desenvolvedores</a:t>
            </a:r>
            <a:endParaRPr lang="en-US" sz="3600" dirty="0"/>
          </a:p>
        </p:txBody>
      </p:sp>
      <p:sp>
        <p:nvSpPr>
          <p:cNvPr id="10" name="Text 3"/>
          <p:cNvSpPr/>
          <p:nvPr/>
        </p:nvSpPr>
        <p:spPr>
          <a:xfrm>
            <a:off x="1347788" y="3062288"/>
            <a:ext cx="6172200" cy="238125"/>
          </a:xfrm>
          <a:prstGeom prst="rect">
            <a:avLst/>
          </a:prstGeom>
          <a:noFill/>
          <a:ln/>
        </p:spPr>
        <p:txBody>
          <a:bodyPr wrap="square" rtlCol="0" anchor="ctr"/>
          <a:lstStyle/>
          <a:p>
            <a:pPr algn="l" indent="0" marL="0">
              <a:lnSpc>
                <a:spcPts val="1890"/>
              </a:lnSpc>
              <a:buNone/>
            </a:pPr>
            <a:r>
              <a:rPr lang="en-US" sz="1350" spc="-13" kern="0" dirty="0">
                <a:solidFill>
                  <a:srgbClr val="9C0000">
                    <a:alpha val="99000"/>
                  </a:srgbClr>
                </a:solidFill>
                <a:latin typeface="Inter" pitchFamily="34" charset="0"/>
                <a:ea typeface="Inter" pitchFamily="34" charset="-122"/>
                <a:cs typeface="Inter" pitchFamily="34" charset="-120"/>
              </a:rPr>
              <a:t>Semana Integrada da Computação 2025</a:t>
            </a:r>
            <a:endParaRPr lang="en-US" sz="1350" dirty="0"/>
          </a:p>
        </p:txBody>
      </p:sp>
      <p:sp>
        <p:nvSpPr>
          <p:cNvPr id="11" name="Text 4"/>
          <p:cNvSpPr/>
          <p:nvPr/>
        </p:nvSpPr>
        <p:spPr>
          <a:xfrm>
            <a:off x="1347788" y="3414713"/>
            <a:ext cx="6172200" cy="238125"/>
          </a:xfrm>
          <a:prstGeom prst="rect">
            <a:avLst/>
          </a:prstGeom>
          <a:noFill/>
          <a:ln/>
        </p:spPr>
        <p:txBody>
          <a:bodyPr wrap="square" rtlCol="0" anchor="ctr"/>
          <a:lstStyle/>
          <a:p>
            <a:pPr algn="l" indent="0" marL="0">
              <a:lnSpc>
                <a:spcPts val="1890"/>
              </a:lnSpc>
              <a:buNone/>
            </a:pPr>
            <a:r>
              <a:rPr lang="en-US" sz="1350" spc="-13" kern="0" dirty="0">
                <a:solidFill>
                  <a:srgbClr val="9C0000">
                    <a:alpha val="99000"/>
                  </a:srgbClr>
                </a:solidFill>
                <a:latin typeface="Inter" pitchFamily="34" charset="0"/>
                <a:ea typeface="Inter" pitchFamily="34" charset="-122"/>
                <a:cs typeface="Inter" pitchFamily="34" charset="-120"/>
              </a:rPr>
              <a:t>Ministrado por Carla Bruschi</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090613" y="509587"/>
            <a:ext cx="6958013" cy="819150"/>
          </a:xfrm>
          <a:prstGeom prst="rect">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1914525" y="2024062"/>
            <a:ext cx="1490663" cy="2390775"/>
          </a:xfrm>
          <a:prstGeom prst="rect">
            <a:avLst/>
          </a:prstGeom>
        </p:spPr>
      </p:pic>
      <p:pic>
        <p:nvPicPr>
          <p:cNvPr id="4" name="Image 1" descr="preencoded.png">    </p:cNvPr>
          <p:cNvPicPr>
            <a:picLocks noChangeAspect="1"/>
          </p:cNvPicPr>
          <p:nvPr/>
        </p:nvPicPr>
        <p:blipFill>
          <a:blip r:embed="rId2"/>
          <a:stretch>
            <a:fillRect/>
          </a:stretch>
        </p:blipFill>
        <p:spPr>
          <a:xfrm>
            <a:off x="4433888" y="1466850"/>
            <a:ext cx="2686050" cy="3228975"/>
          </a:xfrm>
          <a:prstGeom prst="rect">
            <a:avLst/>
          </a:prstGeom>
        </p:spPr>
      </p:pic>
      <p:sp>
        <p:nvSpPr>
          <p:cNvPr id="5" name="Text 1"/>
          <p:cNvSpPr/>
          <p:nvPr/>
        </p:nvSpPr>
        <p:spPr>
          <a:xfrm>
            <a:off x="1804988" y="4833938"/>
            <a:ext cx="5991225" cy="200025"/>
          </a:xfrm>
          <a:prstGeom prst="rect">
            <a:avLst/>
          </a:prstGeom>
          <a:noFill/>
          <a:ln/>
        </p:spPr>
        <p:txBody>
          <a:bodyPr wrap="square" rtlCol="0" anchor="ctr"/>
          <a:lstStyle/>
          <a:p>
            <a:pPr algn="ctr" indent="0" marL="0">
              <a:lnSpc>
                <a:spcPts val="804"/>
              </a:lnSpc>
              <a:buNone/>
            </a:pPr>
            <a:r>
              <a:rPr lang="en-US" sz="600" spc="-3" kern="0" dirty="0">
                <a:solidFill>
                  <a:srgbClr val="9C0000">
                    <a:alpha val="99000"/>
                  </a:srgbClr>
                </a:solidFill>
                <a:latin typeface="Inter" pitchFamily="34" charset="0"/>
                <a:ea typeface="Inter" pitchFamily="34" charset="-122"/>
                <a:cs typeface="Inter" pitchFamily="34" charset="-120"/>
              </a:rPr>
              <a:t>À esquerda, o computador Xerox Alto. À direita, a interface gráfica do Xerox Star, que popularizou o uso de janelas, ícones e mouse, conceitos desenvolvidos no Xerox PARC.  Xerox Corporation / Computer History Museum.</a:t>
            </a:r>
            <a:endParaRPr lang="en-US" sz="600" dirty="0"/>
          </a:p>
        </p:txBody>
      </p:sp>
      <p:sp>
        <p:nvSpPr>
          <p:cNvPr id="6" name="Text 2"/>
          <p:cNvSpPr/>
          <p:nvPr/>
        </p:nvSpPr>
        <p:spPr>
          <a:xfrm>
            <a:off x="1090613" y="509587"/>
            <a:ext cx="7415213" cy="819150"/>
          </a:xfrm>
          <a:prstGeom prst="rect">
            <a:avLst/>
          </a:prstGeom>
          <a:noFill/>
          <a:ln/>
        </p:spPr>
        <p:txBody>
          <a:bodyPr wrap="square" rtlCol="0" anchor="ctr"/>
          <a:lstStyle/>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Anos 70 e 80:</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A pesquisa se intensifica no Xerox PARC, onde pioneiros como Alan Kay desenvolvem o conceito de computadores orientados a objetos e a interface gráfica que conhecemos hoje, com janelas, ícones e menus, materializada no computador Xerox Alto. A Apple, mais tarde, popularizaria essas ideias com o Macintosh.</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6034088" y="1766888"/>
            <a:ext cx="2500313" cy="2500313"/>
          </a:xfrm>
          <a:prstGeom prst="rect">
            <a:avLst/>
          </a:prstGeom>
        </p:spPr>
      </p:pic>
      <p:sp>
        <p:nvSpPr>
          <p:cNvPr id="4" name="Text 0"/>
          <p:cNvSpPr/>
          <p:nvPr/>
        </p:nvSpPr>
        <p:spPr>
          <a:xfrm>
            <a:off x="409575" y="1747838"/>
            <a:ext cx="4919663" cy="2786063"/>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Enquanto a IHC fornecia os fundamentos científicos, o mercado de tecnologia precisava de uma abordagem prática para aplicar esses conhecimentos e criar produtos de sucesso. Assim nasceu o Design de Experiência do Usuário (UX).</a:t>
            </a:r>
            <a:endParaRPr lang="en-US" sz="1200" dirty="0"/>
          </a:p>
          <a:p>
            <a:pPr algn="l" lvl="1" marL="6858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1993: Don Norman</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 um cientista cognitivo que trabalhava na Apple, cunha o termo </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"User Experience" </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(Experiência do Usuário). Ele criou o primeiro cargo de "Arquiteto de Experiência do Usuário" porque queria abranger todos os aspectos da interação de uma pessoa com um produto, desde a embalagem e o manual até a interface e o suporte ao cliente.</a:t>
            </a:r>
            <a:endParaRPr lang="en-US" sz="1200" dirty="0"/>
          </a:p>
        </p:txBody>
      </p:sp>
      <p:sp>
        <p:nvSpPr>
          <p:cNvPr id="5" name="Text 1"/>
          <p:cNvSpPr/>
          <p:nvPr/>
        </p:nvSpPr>
        <p:spPr>
          <a:xfrm>
            <a:off x="385763" y="376238"/>
            <a:ext cx="88011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A Transição: Do Laboratório ao Mercado com o UX Design</a:t>
            </a:r>
            <a:endParaRPr lang="en-US" sz="3600" dirty="0"/>
          </a:p>
        </p:txBody>
      </p:sp>
      <p:sp>
        <p:nvSpPr>
          <p:cNvPr id="6" name="Text 2"/>
          <p:cNvSpPr/>
          <p:nvPr/>
        </p:nvSpPr>
        <p:spPr>
          <a:xfrm>
            <a:off x="6034088" y="4333875"/>
            <a:ext cx="2957513" cy="200025"/>
          </a:xfrm>
          <a:prstGeom prst="rect">
            <a:avLst/>
          </a:prstGeom>
          <a:noFill/>
          <a:ln/>
        </p:spPr>
        <p:txBody>
          <a:bodyPr wrap="square" rtlCol="0" anchor="ctr"/>
          <a:lstStyle/>
          <a:p>
            <a:pPr algn="l" indent="0" marL="0">
              <a:lnSpc>
                <a:spcPts val="804"/>
              </a:lnSpc>
              <a:buNone/>
            </a:pPr>
            <a:r>
              <a:rPr lang="en-US" sz="600" spc="-3" kern="0" dirty="0">
                <a:solidFill>
                  <a:srgbClr val="9A0000">
                    <a:alpha val="99000"/>
                  </a:srgbClr>
                </a:solidFill>
                <a:latin typeface="Inter" pitchFamily="34" charset="0"/>
                <a:ea typeface="Inter" pitchFamily="34" charset="-122"/>
                <a:cs typeface="Inter" pitchFamily="34" charset="-120"/>
              </a:rPr>
              <a:t>Foto de Don Norman, cientista cognitivo que cunhou o termo "User Experience" enquanto trabalhava na Apple. Nielsen Norman Group.</a:t>
            </a:r>
            <a:endParaRPr lang="en-US" sz="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09600" y="2228850"/>
            <a:ext cx="7243763" cy="1500188"/>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O UX Design é a aplicação prática e multidisciplinar dos princípios da IHC. Ele foca não apenas em tornar os sistemas funcionais, mas em torná-los úteis, utilizáveis e desejáveis, garantindo que a tecnologia resolva problemas reais de forma intuitiva e valiosa para as pessoas.</a:t>
            </a:r>
            <a:endParaRPr lang="en-US" sz="1200" dirty="0"/>
          </a:p>
          <a:p>
            <a:pPr algn="l" indent="0" marL="0">
              <a:lnSpc>
                <a:spcPts val="1680"/>
              </a:lnSpc>
              <a:buNone/>
            </a:pPr>
            <a:r>
              <a:rPr lang="en-US" sz="1200" i="1" spc="-12" kern="0" dirty="0">
                <a:solidFill>
                  <a:srgbClr val="000000"/>
                </a:solidFill>
                <a:latin typeface="Inter" pitchFamily="34" charset="0"/>
                <a:ea typeface="Inter" pitchFamily="34" charset="-122"/>
                <a:cs typeface="Inter" pitchFamily="34" charset="-120"/>
              </a:rPr>
              <a:t>O UX é a jornada completa de Ana se sentindo organizada e empoderada durante o evento. Para construir essa boa experiência, o UX se apoia em várias especialidades, como um grande guarda-chuva.</a:t>
            </a:r>
            <a:endParaRPr lang="en-US" sz="1200" dirty="0"/>
          </a:p>
        </p:txBody>
      </p:sp>
      <p:sp>
        <p:nvSpPr>
          <p:cNvPr id="4" name="Text 1"/>
          <p:cNvSpPr/>
          <p:nvPr/>
        </p:nvSpPr>
        <p:spPr>
          <a:xfrm>
            <a:off x="609600" y="1409700"/>
            <a:ext cx="8801100"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UX Design </a:t>
            </a:r>
            <a:pPr algn="l" indent="0" marL="0">
              <a:lnSpc>
                <a:spcPts val="4320"/>
              </a:lnSpc>
              <a:buNone/>
            </a:pPr>
            <a:r>
              <a:rPr lang="en-US" sz="3600" b="1" i="1" spc="-72" kern="0" dirty="0">
                <a:solidFill>
                  <a:srgbClr val="9C0000">
                    <a:alpha val="99000"/>
                  </a:srgbClr>
                </a:solidFill>
                <a:latin typeface="Inter" pitchFamily="34" charset="0"/>
                <a:ea typeface="Inter" pitchFamily="34" charset="-122"/>
                <a:cs typeface="Inter" pitchFamily="34" charset="-120"/>
              </a:rPr>
              <a:t>Hoje</a:t>
            </a:r>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47675" y="1338263"/>
            <a:ext cx="8705850" cy="3643313"/>
          </a:xfrm>
          <a:prstGeom prst="rect">
            <a:avLst/>
          </a:prstGeom>
          <a:noFill/>
          <a:ln/>
        </p:spPr>
        <p:txBody>
          <a:bodyPr wrap="square" rtlCol="0" anchor="ctr"/>
          <a:lstStyle/>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Guarda-Chuva da UX é um conceito que ilustra como o Design Centrado no Usuário (DCU) é composto por várias especialidades que trabalham juntas para criar uma ótima experiência. As principais são:</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UX Research (Pesquisa de Usuário)</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É o alicerce de todo o projeto. O objetivo é entender as dores e necessidades reais das pessoas através de métodos como entrevistas e análise de dados. Sem pesquisa, estamos apenas adivinhando o que o usuário precisa.</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 A pesquisa é o que nos permitiu descobrir que as agendas de eventos são confusas para os alunos e que o processo para obter certificados é demorado e manual. Isso justifica a existência do app.</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Arquitetura da Informação (AI)</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É a organização lógica do conteúdo dentro do aplicativo. A AI define como as telas se conectam e onde a informação deve estar para que o usuário a encontre de forma intuitiva, através de menus, filtros e navegação.</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 A decisão de ter as seções "Programação", "Minha Agenda" e "Certificados" como os 3 pilares principais da navegação na tela inicial é uma decisão de Arquitetura da Informação , aplicando a Lei de Hick para não sobrecarregar o usuário.</a:t>
            </a:r>
            <a:endParaRPr lang="en-US" sz="1200" dirty="0"/>
          </a:p>
        </p:txBody>
      </p:sp>
      <p:sp>
        <p:nvSpPr>
          <p:cNvPr id="3" name="Text 1"/>
          <p:cNvSpPr/>
          <p:nvPr/>
        </p:nvSpPr>
        <p:spPr>
          <a:xfrm>
            <a:off x="385763" y="376238"/>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O Guarda-Chuva da UX</a:t>
            </a:r>
            <a:endParaRPr lang="en-US" sz="3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0550" y="747713"/>
            <a:ext cx="8415338" cy="3643313"/>
          </a:xfrm>
          <a:prstGeom prst="rect">
            <a:avLst/>
          </a:prstGeom>
          <a:noFill/>
          <a:ln/>
        </p:spPr>
        <p:txBody>
          <a:bodyPr wrap="square" rtlCol="0" anchor="ctr"/>
          <a:lstStyle/>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UX/UI Design (Design da Jornada e da Interface)</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Essa é a parte mais visível, onde a jornada é projetada (UX) e a camada visual é criada (UI).</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O trabalho de UX é mapear a jornada de Ana para se inscrever em uma palestra e desenhar o esqueleto da interface (wireframe) que facilita esse processo com filtros claros.</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O trabalho de UI é definir a aparência visual: a cor e o formato padronizado para todos os botões de "Inscrever-se" (Princípio da Repetição) e garantir que o texto tenha um contraste de cor adequado para ser legível (Acessibilidade).</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UX Engineer (Engenheiro de UX)</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É um desenvolvedor front-end com profundo conhecimento em experiência do usuário. Este profissional atua como uma ponte entre o time de design e o de engenharia, sendo responsável por construir protótipos em código e garantir que a implementação final seja fiel ao design.</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 O UX Engineer seria o responsável por pegar os componentes visuais projetados no Figma, como os cards de atividades, e transformá-los em componentes de código reutilizáveis (React, Vue, etc.). Ele também garantiria que as animações e interações do protótipo funcionem perfeitamente no aplicativo final, mantendo a consistência do Design System.</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42913" y="371475"/>
            <a:ext cx="8710613" cy="4400550"/>
          </a:xfrm>
          <a:prstGeom prst="rect">
            <a:avLst/>
          </a:prstGeom>
          <a:noFill/>
          <a:ln/>
        </p:spPr>
        <p:txBody>
          <a:bodyPr wrap="square" rtlCol="0" anchor="ctr"/>
          <a:lstStyle/>
          <a:p>
            <a:pPr algn="l" indent="0" marL="0">
              <a:lnSpc>
                <a:spcPts val="1575"/>
              </a:lnSpc>
              <a:buNone/>
            </a:pPr>
            <a:r>
              <a:rPr lang="en-US" sz="1125" b="1" spc="-11" kern="0" dirty="0">
                <a:solidFill>
                  <a:srgbClr val="000000"/>
                </a:solidFill>
                <a:latin typeface="Inter" pitchFamily="34" charset="0"/>
                <a:ea typeface="Inter" pitchFamily="34" charset="-122"/>
                <a:cs typeface="Inter" pitchFamily="34" charset="-120"/>
              </a:rPr>
              <a:t>UX Writing (Redação para UX)</a:t>
            </a:r>
            <a:endParaRPr lang="en-US" sz="1125" dirty="0"/>
          </a:p>
          <a:p>
            <a:pPr algn="l" indent="0" marL="0">
              <a:lnSpc>
                <a:spcPts val="1575"/>
              </a:lnSpc>
              <a:buNone/>
            </a:pPr>
            <a:r>
              <a:rPr lang="en-US" sz="1125" spc="-11" kern="0" dirty="0">
                <a:solidFill>
                  <a:srgbClr val="000000"/>
                </a:solidFill>
                <a:latin typeface="Inter" pitchFamily="34" charset="0"/>
                <a:ea typeface="Inter" pitchFamily="34" charset="-122"/>
                <a:cs typeface="Inter" pitchFamily="34" charset="-120"/>
              </a:rPr>
              <a:t>Refere-se a todos os textos da interface que guiam o usuário. Isso inclui os nomes dos botões, mensagens de erro, notificações e instruções (microcopy). Um bom UX Writing torna a interface clara e a comunicação com o usuário mais humana.</a:t>
            </a:r>
            <a:endParaRPr lang="en-US" sz="1125" dirty="0"/>
          </a:p>
          <a:p>
            <a:pPr algn="l" indent="0" marL="0">
              <a:lnSpc>
                <a:spcPts val="1575"/>
              </a:lnSpc>
              <a:buNone/>
            </a:pPr>
            <a:r>
              <a:rPr lang="en-US" sz="1125" spc="-11" kern="0" dirty="0">
                <a:solidFill>
                  <a:srgbClr val="000000"/>
                </a:solidFill>
                <a:latin typeface="Inter" pitchFamily="34" charset="0"/>
                <a:ea typeface="Inter" pitchFamily="34" charset="-122"/>
                <a:cs typeface="Inter" pitchFamily="34" charset="-120"/>
              </a:rPr>
              <a:t>No "Minha SIC": Escrever "Pagamento aprovado!"  em vez de "Operação 789 concluída" é uma escolha de UX Writing. O texto claro no botão "Inscrever-se" também é um exemplo.</a:t>
            </a:r>
            <a:endParaRPr lang="en-US" sz="1125" dirty="0"/>
          </a:p>
          <a:p>
            <a:pPr algn="l" indent="0" marL="0">
              <a:lnSpc>
                <a:spcPts val="1575"/>
              </a:lnSpc>
              <a:buNone/>
            </a:pPr>
            <a:r>
              <a:rPr lang="en-US" sz="1125" b="1" spc="-11" kern="0" dirty="0">
                <a:solidFill>
                  <a:srgbClr val="000000"/>
                </a:solidFill>
                <a:latin typeface="Inter" pitchFamily="34" charset="0"/>
                <a:ea typeface="Inter" pitchFamily="34" charset="-122"/>
                <a:cs typeface="Inter" pitchFamily="34" charset="-120"/>
              </a:rPr>
              <a:t>Interaction Designer (Designer de Interação - ID)</a:t>
            </a:r>
            <a:endParaRPr lang="en-US" sz="1125" dirty="0"/>
          </a:p>
          <a:p>
            <a:pPr algn="l" indent="0" marL="0">
              <a:lnSpc>
                <a:spcPts val="1575"/>
              </a:lnSpc>
              <a:buNone/>
            </a:pPr>
            <a:r>
              <a:rPr lang="en-US" sz="1125" spc="-11" kern="0" dirty="0">
                <a:solidFill>
                  <a:srgbClr val="000000"/>
                </a:solidFill>
                <a:latin typeface="Inter" pitchFamily="34" charset="0"/>
                <a:ea typeface="Inter" pitchFamily="34" charset="-122"/>
                <a:cs typeface="Inter" pitchFamily="34" charset="-120"/>
              </a:rPr>
              <a:t>Este profissional foca especificamente em como o usuário interage com o produto. Ele projeta o fluxo da conversa entre o usuário e a interface, definindo o comportamento dos elementos, as animações, transições e o feedback que o sistema dá a cada ação.</a:t>
            </a:r>
            <a:endParaRPr lang="en-US" sz="1125" dirty="0"/>
          </a:p>
          <a:p>
            <a:pPr algn="l" marL="342900" indent="-342900">
              <a:lnSpc>
                <a:spcPts val="1575"/>
              </a:lnSpc>
              <a:buSzPct val="100000"/>
              <a:buChar char="•"/>
            </a:pPr>
            <a:r>
              <a:rPr lang="en-US" sz="1125" spc="-11" kern="0" dirty="0">
                <a:solidFill>
                  <a:srgbClr val="000000"/>
                </a:solidFill>
                <a:latin typeface="Inter" pitchFamily="34" charset="0"/>
                <a:ea typeface="Inter" pitchFamily="34" charset="-122"/>
                <a:cs typeface="Inter" pitchFamily="34" charset="-120"/>
              </a:rPr>
              <a:t>No "Minha SIC": O Designer de Interação definiria exatamente o que acontece quando Ana toca no botão "Inscrever-se". O botão muda de cor e texto para "Inscrito"? Uma pequena animação de confirmação aparece na tela?  Esse detalhamento do comportamento interativo é sua principal responsabilidade.</a:t>
            </a:r>
            <a:endParaRPr lang="en-US" sz="1125" dirty="0"/>
          </a:p>
          <a:p>
            <a:pPr algn="l" indent="0" marL="0">
              <a:lnSpc>
                <a:spcPts val="1575"/>
              </a:lnSpc>
              <a:buNone/>
            </a:pPr>
            <a:r>
              <a:rPr lang="en-US" sz="1125" b="1" spc="-11" kern="0" dirty="0">
                <a:solidFill>
                  <a:srgbClr val="000000"/>
                </a:solidFill>
                <a:latin typeface="Inter" pitchFamily="34" charset="0"/>
                <a:ea typeface="Inter" pitchFamily="34" charset="-122"/>
                <a:cs typeface="Inter" pitchFamily="34" charset="-120"/>
              </a:rPr>
              <a:t>Content Strategist (Estrategista de Conteúdo - CS)</a:t>
            </a:r>
            <a:endParaRPr lang="en-US" sz="1125" dirty="0"/>
          </a:p>
          <a:p>
            <a:pPr algn="l" indent="0" marL="0">
              <a:lnSpc>
                <a:spcPts val="1575"/>
              </a:lnSpc>
              <a:buNone/>
            </a:pPr>
            <a:r>
              <a:rPr lang="en-US" sz="1125" spc="-11" kern="0" dirty="0">
                <a:solidFill>
                  <a:srgbClr val="000000"/>
                </a:solidFill>
                <a:latin typeface="Inter" pitchFamily="34" charset="0"/>
                <a:ea typeface="Inter" pitchFamily="34" charset="-122"/>
                <a:cs typeface="Inter" pitchFamily="34" charset="-120"/>
              </a:rPr>
              <a:t>É um papel mais amplo que o do UX Writer. O estrategista de conteúdo planeja e governa todo o conteúdo do aplicativo (texto, imagens, vídeos) para garantir que seja útil, relevante e consistente. Ele define o que precisa ser comunicado, por que e quando.</a:t>
            </a:r>
            <a:endParaRPr lang="en-US" sz="1125" dirty="0"/>
          </a:p>
          <a:p>
            <a:pPr algn="l" marL="342900" indent="-342900">
              <a:lnSpc>
                <a:spcPts val="1575"/>
              </a:lnSpc>
              <a:buSzPct val="100000"/>
              <a:buChar char="•"/>
            </a:pPr>
            <a:r>
              <a:rPr lang="en-US" sz="1125" spc="-11" kern="0" dirty="0">
                <a:solidFill>
                  <a:srgbClr val="000000"/>
                </a:solidFill>
                <a:latin typeface="Inter" pitchFamily="34" charset="0"/>
                <a:ea typeface="Inter" pitchFamily="34" charset="-122"/>
                <a:cs typeface="Inter" pitchFamily="34" charset="-120"/>
              </a:rPr>
              <a:t>No "Minha SIC": O Estrategista de Conteúdo decidiria quais informações são essenciais na tela de detalhes de uma palestra. Precisamos da biografia do palestrante? De links para materiais de apoio?  Ele também planejaria o tom e o conteúdo das notificações push para garantir que sejam úteis e não irritantes.</a:t>
            </a:r>
            <a:endParaRPr lang="en-US" sz="112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914400" y="857250"/>
            <a:ext cx="7772400" cy="3200400"/>
          </a:xfrm>
          <a:prstGeom prst="rect">
            <a:avLst/>
          </a:prstGeom>
          <a:noFill/>
          <a:ln/>
        </p:spPr>
        <p:txBody>
          <a:bodyPr wrap="square" rtlCol="0" anchor="ctr"/>
          <a:lstStyle/>
          <a:p>
            <a:pPr algn="l" indent="0" marL="0">
              <a:lnSpc>
                <a:spcPts val="1575"/>
              </a:lnSpc>
              <a:buNone/>
            </a:pPr>
            <a:r>
              <a:rPr lang="en-US" sz="1125" b="1" spc="-11" kern="0" dirty="0">
                <a:solidFill>
                  <a:srgbClr val="000000"/>
                </a:solidFill>
                <a:latin typeface="Inter" pitchFamily="34" charset="0"/>
                <a:ea typeface="Inter" pitchFamily="34" charset="-122"/>
                <a:cs typeface="Inter" pitchFamily="34" charset="-120"/>
              </a:rPr>
              <a:t>UX Strategist (Estrategista de UX - US)</a:t>
            </a:r>
            <a:endParaRPr lang="en-US" sz="1125" dirty="0"/>
          </a:p>
          <a:p>
            <a:pPr algn="l" indent="0" marL="0">
              <a:lnSpc>
                <a:spcPts val="1575"/>
              </a:lnSpc>
              <a:buNone/>
            </a:pPr>
            <a:r>
              <a:rPr lang="en-US" sz="1125" spc="-11" kern="0" dirty="0">
                <a:solidFill>
                  <a:srgbClr val="000000"/>
                </a:solidFill>
                <a:latin typeface="Inter" pitchFamily="34" charset="0"/>
                <a:ea typeface="Inter" pitchFamily="34" charset="-122"/>
                <a:cs typeface="Inter" pitchFamily="34" charset="-120"/>
              </a:rPr>
              <a:t>Este profissional alinha a estratégia de experiência do usuário com os objetivos de negócio. Ele define a visão de longo prazo para a experiência do produto e como seu sucesso será medido, garantindo que um bom design gere valor tanto para o usuário quanto para a empresa.</a:t>
            </a:r>
            <a:endParaRPr lang="en-US" sz="1125" dirty="0"/>
          </a:p>
          <a:p>
            <a:pPr algn="l" marL="342900" indent="-342900">
              <a:lnSpc>
                <a:spcPts val="1575"/>
              </a:lnSpc>
              <a:buSzPct val="100000"/>
              <a:buChar char="•"/>
            </a:pPr>
            <a:r>
              <a:rPr lang="en-US" sz="1125" spc="-11" kern="0" dirty="0">
                <a:solidFill>
                  <a:srgbClr val="000000"/>
                </a:solidFill>
                <a:latin typeface="Inter" pitchFamily="34" charset="0"/>
                <a:ea typeface="Inter" pitchFamily="34" charset="-122"/>
                <a:cs typeface="Inter" pitchFamily="34" charset="-120"/>
              </a:rPr>
              <a:t>No "Minha SIC": O Estrategista de UX definiria a métrica principal de sucesso citada no seu material: "o sucesso do app é medido pelo engajamento dos alunos, não apenas pelas funcionalidades entregues". Ele conectaria a necessidade da Ana (se organizar melhor) ao objetivo do evento (aumentar a participação e satisfação dos alunos).</a:t>
            </a:r>
            <a:endParaRPr lang="en-US" sz="1125" dirty="0"/>
          </a:p>
          <a:p>
            <a:pPr algn="l" indent="0" marL="0">
              <a:lnSpc>
                <a:spcPts val="1575"/>
              </a:lnSpc>
              <a:buNone/>
            </a:pPr>
            <a:r>
              <a:rPr lang="en-US" sz="1125" b="1" spc="-11" kern="0" dirty="0">
                <a:solidFill>
                  <a:srgbClr val="000000"/>
                </a:solidFill>
                <a:latin typeface="Inter" pitchFamily="34" charset="0"/>
                <a:ea typeface="Inter" pitchFamily="34" charset="-122"/>
                <a:cs typeface="Inter" pitchFamily="34" charset="-120"/>
              </a:rPr>
              <a:t>Business Analyst (Analista de Negócios - BA)</a:t>
            </a:r>
            <a:endParaRPr lang="en-US" sz="1125" dirty="0"/>
          </a:p>
          <a:p>
            <a:pPr algn="l" indent="0" marL="0">
              <a:lnSpc>
                <a:spcPts val="1575"/>
              </a:lnSpc>
              <a:buNone/>
            </a:pPr>
            <a:r>
              <a:rPr lang="en-US" sz="1125" spc="-11" kern="0" dirty="0">
                <a:solidFill>
                  <a:srgbClr val="000000"/>
                </a:solidFill>
                <a:latin typeface="Inter" pitchFamily="34" charset="0"/>
                <a:ea typeface="Inter" pitchFamily="34" charset="-122"/>
                <a:cs typeface="Inter" pitchFamily="34" charset="-120"/>
              </a:rPr>
              <a:t>Atua como a "voz do negócio" no projeto. Ele é responsável por entender e documentar os requisitos e objetivos da organização, garantindo que a solução proposta atenda a essas necessidades e entregue valor de negócio.</a:t>
            </a:r>
            <a:endParaRPr lang="en-US" sz="1125" dirty="0"/>
          </a:p>
          <a:p>
            <a:pPr algn="l" marL="342900" indent="-342900">
              <a:lnSpc>
                <a:spcPts val="1575"/>
              </a:lnSpc>
              <a:buSzPct val="100000"/>
              <a:buChar char="•"/>
            </a:pPr>
            <a:r>
              <a:rPr lang="en-US" sz="1125" spc="-11" kern="0" dirty="0">
                <a:solidFill>
                  <a:srgbClr val="000000"/>
                </a:solidFill>
                <a:latin typeface="Inter" pitchFamily="34" charset="0"/>
                <a:ea typeface="Inter" pitchFamily="34" charset="-122"/>
                <a:cs typeface="Inter" pitchFamily="34" charset="-120"/>
              </a:rPr>
              <a:t>No "Minha SIC": O Analista de Negócios traduziria uma necessidade da organização, como "precisamos diminuir o trabalho manual de emissão de certificados", no requisito funcional do app: "O sistema deve permitir que o aluno acesse e baixe seus certificados de forma simples após o evento".</a:t>
            </a:r>
            <a:endParaRPr lang="en-US" sz="11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81025" y="-128587"/>
            <a:ext cx="5153025" cy="5614988"/>
          </a:xfrm>
          <a:prstGeom prst="rect">
            <a:avLst/>
          </a:prstGeom>
          <a:solidFill>
            <a:srgbClr val="9C0000"/>
          </a:solidFill>
          <a:ln/>
        </p:spPr>
        <p:txBody>
          <a:bodyPr wrap="square" rtlCol="0" anchor="ctr"/>
          <a:lstStyle/>
          <a:p>
            <a:pPr indent="0" marL="0">
              <a:buNone/>
            </a:pPr>
            <a:r>
              <a:rPr lang="en-US" dirty="0">
                <a:solidFill>
                  <a:srgbClr val="000000"/>
                </a:solidFill>
              </a:rPr>
              <a:t>e</a:t>
            </a:r>
            <a:endParaRPr lang="en-US" dirty="0"/>
          </a:p>
        </p:txBody>
      </p:sp>
      <p:sp>
        <p:nvSpPr>
          <p:cNvPr id="3" name="Text 1"/>
          <p:cNvSpPr/>
          <p:nvPr/>
        </p:nvSpPr>
        <p:spPr>
          <a:xfrm>
            <a:off x="419100" y="1233488"/>
            <a:ext cx="3362325" cy="3638550"/>
          </a:xfrm>
          <a:prstGeom prst="rect">
            <a:avLst/>
          </a:prstGeom>
          <a:noFill/>
          <a:ln/>
        </p:spPr>
        <p:txBody>
          <a:bodyPr wrap="square" rtlCol="0" anchor="ctr"/>
          <a:lstStyle/>
          <a:p>
            <a:pPr algn="l" indent="0" marL="0">
              <a:lnSpc>
                <a:spcPts val="5040"/>
              </a:lnSpc>
              <a:buNone/>
            </a:pPr>
            <a:r>
              <a:rPr lang="en-US" sz="3600" b="1" spc="-36" kern="0" dirty="0">
                <a:solidFill>
                  <a:srgbClr val="FFFFFF">
                    <a:alpha val="99000"/>
                  </a:srgbClr>
                </a:solidFill>
                <a:latin typeface="Inter" pitchFamily="34" charset="0"/>
                <a:ea typeface="Inter" pitchFamily="34" charset="-122"/>
                <a:cs typeface="Inter" pitchFamily="34" charset="-120"/>
              </a:rPr>
              <a:t>UX</a:t>
            </a:r>
            <a:endParaRPr lang="en-US" sz="3600" dirty="0"/>
          </a:p>
          <a:p>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(Experiência do Usuário ou </a:t>
            </a:r>
            <a:pPr algn="l" indent="0" marL="0">
              <a:lnSpc>
                <a:spcPts val="1890"/>
              </a:lnSpc>
              <a:buNone/>
            </a:pPr>
            <a:r>
              <a:rPr lang="en-US" sz="1350" i="1" spc="-13" kern="0" dirty="0">
                <a:solidFill>
                  <a:srgbClr val="FFFFFF">
                    <a:alpha val="99000"/>
                  </a:srgbClr>
                </a:solidFill>
                <a:latin typeface="Inter" pitchFamily="34" charset="0"/>
                <a:ea typeface="Inter" pitchFamily="34" charset="-122"/>
                <a:cs typeface="Inter" pitchFamily="34" charset="-120"/>
              </a:rPr>
              <a:t>User Experience</a:t>
            </a:r>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 A Jornada Completa</a:t>
            </a:r>
            <a:endParaRPr lang="en-US" sz="3600" dirty="0"/>
          </a:p>
          <a:p>
            <a:pPr algn="l" marL="342900" indent="-342900">
              <a:lnSpc>
                <a:spcPts val="1890"/>
              </a:lnSpc>
              <a:buSzPct val="100000"/>
              <a:buChar char="•"/>
            </a:pPr>
            <a:r>
              <a:rPr lang="en-US" sz="1350" b="1" spc="-13" kern="0" dirty="0">
                <a:solidFill>
                  <a:srgbClr val="FFFFFF">
                    <a:alpha val="99000"/>
                  </a:srgbClr>
                </a:solidFill>
                <a:latin typeface="Inter" pitchFamily="34" charset="0"/>
                <a:ea typeface="Inter" pitchFamily="34" charset="-122"/>
                <a:cs typeface="Inter" pitchFamily="34" charset="-120"/>
              </a:rPr>
              <a:t>Foco:</a:t>
            </a:r>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 Como funciona, a lógica, a resolução do problema. É a jornada de Ana se sentindo organizada e empoderada durante o evento.</a:t>
            </a:r>
            <a:endParaRPr lang="en-US" sz="3600" dirty="0"/>
          </a:p>
          <a:p>
            <a:pPr algn="l" marL="342900" indent="-342900">
              <a:lnSpc>
                <a:spcPts val="1890"/>
              </a:lnSpc>
              <a:buSzPct val="100000"/>
              <a:buChar char="•"/>
            </a:pPr>
            <a:r>
              <a:rPr lang="en-US" sz="1350" b="1" spc="-13" kern="0" dirty="0">
                <a:solidFill>
                  <a:srgbClr val="FFFFFF">
                    <a:alpha val="99000"/>
                  </a:srgbClr>
                </a:solidFill>
                <a:latin typeface="Inter" pitchFamily="34" charset="0"/>
                <a:ea typeface="Inter" pitchFamily="34" charset="-122"/>
                <a:cs typeface="Inter" pitchFamily="34" charset="-120"/>
              </a:rPr>
              <a:t>Entregáveis:</a:t>
            </a:r>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 Wireframes, fluxos de usuário, protótipos funcionais.</a:t>
            </a:r>
            <a:endParaRPr lang="en-US" sz="3600" dirty="0"/>
          </a:p>
          <a:p>
            <a:pPr algn="l" marL="342900" indent="-342900">
              <a:lnSpc>
                <a:spcPts val="1890"/>
              </a:lnSpc>
              <a:buSzPct val="100000"/>
              <a:buChar char="•"/>
            </a:pPr>
            <a:r>
              <a:rPr lang="en-US" sz="1350" b="1" spc="-13" kern="0" dirty="0">
                <a:solidFill>
                  <a:srgbClr val="FFFFFF">
                    <a:alpha val="99000"/>
                  </a:srgbClr>
                </a:solidFill>
                <a:latin typeface="Inter" pitchFamily="34" charset="0"/>
                <a:ea typeface="Inter" pitchFamily="34" charset="-122"/>
                <a:cs typeface="Inter" pitchFamily="34" charset="-120"/>
              </a:rPr>
              <a:t>Analogia:</a:t>
            </a:r>
            <a:pPr algn="l" indent="0" marL="0">
              <a:lnSpc>
                <a:spcPts val="1890"/>
              </a:lnSpc>
              <a:buNone/>
            </a:pPr>
            <a:r>
              <a:rPr lang="en-US" sz="1350" spc="-13" kern="0" dirty="0">
                <a:solidFill>
                  <a:srgbClr val="FFFFFF">
                    <a:alpha val="99000"/>
                  </a:srgbClr>
                </a:solidFill>
                <a:latin typeface="Inter" pitchFamily="34" charset="0"/>
                <a:ea typeface="Inter" pitchFamily="34" charset="-122"/>
                <a:cs typeface="Inter" pitchFamily="34" charset="-120"/>
              </a:rPr>
              <a:t> O arquiteto que projeta a estrutura e o fluxo de um hotel.   </a:t>
            </a:r>
            <a:endParaRPr lang="en-US" sz="3600" dirty="0"/>
          </a:p>
        </p:txBody>
      </p:sp>
      <p:sp>
        <p:nvSpPr>
          <p:cNvPr id="4" name="Text 2"/>
          <p:cNvSpPr/>
          <p:nvPr/>
        </p:nvSpPr>
        <p:spPr>
          <a:xfrm>
            <a:off x="1762125" y="323850"/>
            <a:ext cx="6076950" cy="547688"/>
          </a:xfrm>
          <a:prstGeom prst="rect">
            <a:avLst/>
          </a:prstGeom>
          <a:noFill/>
          <a:ln/>
        </p:spPr>
        <p:txBody>
          <a:bodyPr wrap="square" rtlCol="0" anchor="ctr"/>
          <a:lstStyle/>
          <a:p>
            <a:pPr algn="ctr" indent="0" marL="0">
              <a:lnSpc>
                <a:spcPts val="4320"/>
              </a:lnSpc>
              <a:buNone/>
            </a:pPr>
            <a:r>
              <a:rPr lang="en-US" sz="3600" b="1" spc="-72" kern="0" dirty="0">
                <a:solidFill>
                  <a:srgbClr val="000000"/>
                </a:solidFill>
                <a:latin typeface="Inter" pitchFamily="34" charset="0"/>
                <a:ea typeface="Inter" pitchFamily="34" charset="-122"/>
                <a:cs typeface="Inter" pitchFamily="34" charset="-120"/>
              </a:rPr>
              <a:t>A Diferença entre UX e UI</a:t>
            </a:r>
            <a:endParaRPr lang="en-US" sz="3600" dirty="0"/>
          </a:p>
        </p:txBody>
      </p:sp>
      <p:sp>
        <p:nvSpPr>
          <p:cNvPr id="5" name="Text 3"/>
          <p:cNvSpPr/>
          <p:nvPr/>
        </p:nvSpPr>
        <p:spPr>
          <a:xfrm>
            <a:off x="5376863" y="1233488"/>
            <a:ext cx="3805238" cy="3638550"/>
          </a:xfrm>
          <a:prstGeom prst="rect">
            <a:avLst/>
          </a:prstGeom>
          <a:noFill/>
          <a:ln/>
        </p:spPr>
        <p:txBody>
          <a:bodyPr wrap="square" rtlCol="0" anchor="ctr"/>
          <a:lstStyle/>
          <a:p>
            <a:pPr algn="r" indent="0" marL="0">
              <a:lnSpc>
                <a:spcPts val="5040"/>
              </a:lnSpc>
              <a:buNone/>
            </a:pPr>
            <a:r>
              <a:rPr lang="en-US" sz="3600" b="1" spc="-36" kern="0" dirty="0">
                <a:solidFill>
                  <a:srgbClr val="000000">
                    <a:alpha val="99000"/>
                  </a:srgbClr>
                </a:solidFill>
                <a:latin typeface="Inter" pitchFamily="34" charset="0"/>
                <a:ea typeface="Inter" pitchFamily="34" charset="-122"/>
                <a:cs typeface="Inter" pitchFamily="34" charset="-120"/>
              </a:rPr>
              <a:t>UI</a:t>
            </a:r>
            <a:endParaRPr lang="en-US" sz="3600" dirty="0"/>
          </a:p>
          <a:p>
            <a:pPr algn="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(Interface do Usuário ou </a:t>
            </a:r>
            <a:pPr algn="r" indent="0" marL="0">
              <a:lnSpc>
                <a:spcPts val="1890"/>
              </a:lnSpc>
              <a:buNone/>
            </a:pPr>
            <a:r>
              <a:rPr lang="en-US" sz="1350" i="1" spc="-13" kern="0" dirty="0">
                <a:solidFill>
                  <a:srgbClr val="000000">
                    <a:alpha val="99000"/>
                  </a:srgbClr>
                </a:solidFill>
                <a:latin typeface="Inter" pitchFamily="34" charset="0"/>
                <a:ea typeface="Inter" pitchFamily="34" charset="-122"/>
                <a:cs typeface="Inter" pitchFamily="34" charset="-120"/>
              </a:rPr>
              <a:t>User Interface</a:t>
            </a:r>
            <a:pPr algn="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t>
            </a:r>
            <a:endParaRPr lang="en-US" sz="3600" dirty="0"/>
          </a:p>
          <a:p>
            <a:pPr algn="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 Camada Visual</a:t>
            </a:r>
            <a:endParaRPr lang="en-US" sz="3600" dirty="0"/>
          </a:p>
          <a:p>
            <a:pPr algn="r" marL="342900" indent="-342900">
              <a:lnSpc>
                <a:spcPts val="1890"/>
              </a:lnSpc>
              <a:buSzPct val="100000"/>
              <a:buChar char="•"/>
            </a:pPr>
            <a:r>
              <a:rPr lang="en-US" sz="1350" b="1" spc="-13" kern="0" dirty="0">
                <a:solidFill>
                  <a:srgbClr val="000000">
                    <a:alpha val="99000"/>
                  </a:srgbClr>
                </a:solidFill>
                <a:latin typeface="Inter" pitchFamily="34" charset="0"/>
                <a:ea typeface="Inter" pitchFamily="34" charset="-122"/>
                <a:cs typeface="Inter" pitchFamily="34" charset="-120"/>
              </a:rPr>
              <a:t>Foco: </a:t>
            </a:r>
            <a:pPr algn="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Como parece, a estética, os elementos interativos (cores, botões, ícones). É o botão "Marcar Presença" e sua aparência.</a:t>
            </a:r>
            <a:endParaRPr lang="en-US" sz="3600" dirty="0"/>
          </a:p>
          <a:p>
            <a:pPr algn="r" marL="342900" indent="-342900">
              <a:lnSpc>
                <a:spcPts val="1890"/>
              </a:lnSpc>
              <a:buSzPct val="100000"/>
              <a:buChar char="•"/>
            </a:pPr>
            <a:r>
              <a:rPr lang="en-US" sz="1350" b="1" spc="-13" kern="0" dirty="0">
                <a:solidFill>
                  <a:srgbClr val="000000">
                    <a:alpha val="99000"/>
                  </a:srgbClr>
                </a:solidFill>
                <a:latin typeface="Inter" pitchFamily="34" charset="0"/>
                <a:ea typeface="Inter" pitchFamily="34" charset="-122"/>
                <a:cs typeface="Inter" pitchFamily="34" charset="-120"/>
              </a:rPr>
              <a:t>Entregáveis: </a:t>
            </a:r>
            <a:pPr algn="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Mockups de alta fidelidade, guias de estilo, componentes visuais.</a:t>
            </a:r>
            <a:endParaRPr lang="en-US" sz="3600" dirty="0"/>
          </a:p>
          <a:p>
            <a:pPr algn="r" marL="342900" indent="-342900">
              <a:lnSpc>
                <a:spcPts val="1890"/>
              </a:lnSpc>
              <a:buSzPct val="100000"/>
              <a:buChar char="•"/>
            </a:pPr>
            <a:r>
              <a:rPr lang="en-US" sz="1350" b="1" spc="-13" kern="0" dirty="0">
                <a:solidFill>
                  <a:srgbClr val="000000">
                    <a:alpha val="99000"/>
                  </a:srgbClr>
                </a:solidFill>
                <a:latin typeface="Inter" pitchFamily="34" charset="0"/>
                <a:ea typeface="Inter" pitchFamily="34" charset="-122"/>
                <a:cs typeface="Inter" pitchFamily="34" charset="-120"/>
              </a:rPr>
              <a:t>Analogia:</a:t>
            </a:r>
            <a:pPr algn="r"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 O decorador de interiores que escolhe as cores e os móveis do hotel.</a:t>
            </a:r>
            <a:endParaRPr 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485775" y="2571750"/>
            <a:ext cx="2576513" cy="2319338"/>
          </a:xfrm>
          <a:prstGeom prst="roundRect">
            <a:avLst>
              <a:gd name="adj" fmla="val 6308"/>
            </a:avLst>
          </a:prstGeom>
          <a:solidFill>
            <a:srgbClr val="9C0000"/>
          </a:solidFill>
          <a:ln/>
        </p:spPr>
      </p:sp>
      <p:sp>
        <p:nvSpPr>
          <p:cNvPr id="4" name="Shape 1"/>
          <p:cNvSpPr/>
          <p:nvPr/>
        </p:nvSpPr>
        <p:spPr>
          <a:xfrm>
            <a:off x="3338513" y="2571750"/>
            <a:ext cx="2571750" cy="2319338"/>
          </a:xfrm>
          <a:prstGeom prst="roundRect">
            <a:avLst>
              <a:gd name="adj" fmla="val 6308"/>
            </a:avLst>
          </a:prstGeom>
          <a:solidFill>
            <a:srgbClr val="9C0000"/>
          </a:solidFill>
          <a:ln/>
        </p:spPr>
      </p:sp>
      <p:sp>
        <p:nvSpPr>
          <p:cNvPr id="5" name="Shape 2"/>
          <p:cNvSpPr/>
          <p:nvPr/>
        </p:nvSpPr>
        <p:spPr>
          <a:xfrm>
            <a:off x="6186488" y="2571750"/>
            <a:ext cx="2576513" cy="2319338"/>
          </a:xfrm>
          <a:prstGeom prst="roundRect">
            <a:avLst>
              <a:gd name="adj" fmla="val 6308"/>
            </a:avLst>
          </a:prstGeom>
          <a:solidFill>
            <a:srgbClr val="9C0000"/>
          </a:solidFill>
          <a:ln/>
        </p:spPr>
      </p:sp>
      <p:sp>
        <p:nvSpPr>
          <p:cNvPr id="6" name="Text 3"/>
          <p:cNvSpPr/>
          <p:nvPr/>
        </p:nvSpPr>
        <p:spPr>
          <a:xfrm>
            <a:off x="376238" y="1123950"/>
            <a:ext cx="8843963" cy="1714500"/>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As especialidades de UX que vimos (Pesquisa, AI, Writing, etc.) são as nossas ferramentas e habilidades.</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O Design Centrado no Usuário (DCU) é o método de trabalho que nos guia em como e quando usar cada uma dessas ferramentas de forma eficaz.</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Pense no DCU como o método científico para a criação de produtos:</a:t>
            </a:r>
            <a:endParaRPr lang="en-US" sz="1200" dirty="0"/>
          </a:p>
        </p:txBody>
      </p:sp>
      <p:sp>
        <p:nvSpPr>
          <p:cNvPr id="7" name="Text 4"/>
          <p:cNvSpPr/>
          <p:nvPr/>
        </p:nvSpPr>
        <p:spPr>
          <a:xfrm>
            <a:off x="385763" y="376238"/>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Afinal, o que é o DCU?</a:t>
            </a:r>
            <a:endParaRPr lang="en-US" sz="3600" dirty="0"/>
          </a:p>
        </p:txBody>
      </p:sp>
      <p:sp>
        <p:nvSpPr>
          <p:cNvPr id="8" name="Text 5"/>
          <p:cNvSpPr/>
          <p:nvPr/>
        </p:nvSpPr>
        <p:spPr>
          <a:xfrm>
            <a:off x="6415088" y="2762250"/>
            <a:ext cx="2603500" cy="585788"/>
          </a:xfrm>
          <a:prstGeom prst="rect">
            <a:avLst/>
          </a:prstGeom>
          <a:noFill/>
          <a:ln/>
        </p:spPr>
        <p:txBody>
          <a:bodyPr wrap="square" rtlCol="0" anchor="ctr"/>
          <a:lstStyle/>
          <a:p>
            <a:pPr algn="l" marL="342900" indent="-342900">
              <a:lnSpc>
                <a:spcPts val="1530"/>
              </a:lnSpc>
              <a:buSzPct val="100000"/>
              <a:buFont typeface="+mj-lt"/>
              <a:buAutoNum type="arabicPeriod" startAt="1"/>
            </a:pPr>
            <a:r>
              <a:rPr lang="en-US" sz="1125" b="1" spc="-11" kern="0" dirty="0">
                <a:solidFill>
                  <a:srgbClr val="FFFFFF">
                    <a:alpha val="99000"/>
                  </a:srgbClr>
                </a:solidFill>
                <a:latin typeface="Inter" pitchFamily="34" charset="0"/>
                <a:ea typeface="Inter" pitchFamily="34" charset="-122"/>
                <a:cs typeface="Inter" pitchFamily="34" charset="-120"/>
              </a:rPr>
              <a:t>A Construção do Experimento (UI Design e Prototipagem):</a:t>
            </a:r>
            <a:endParaRPr lang="en-US" sz="1125" dirty="0"/>
          </a:p>
        </p:txBody>
      </p:sp>
      <p:sp>
        <p:nvSpPr>
          <p:cNvPr id="9" name="Text 6"/>
          <p:cNvSpPr/>
          <p:nvPr/>
        </p:nvSpPr>
        <p:spPr>
          <a:xfrm>
            <a:off x="6415088" y="3438525"/>
            <a:ext cx="2603500" cy="1166813"/>
          </a:xfrm>
          <a:prstGeom prst="rect">
            <a:avLst/>
          </a:prstGeom>
          <a:noFill/>
          <a:ln/>
        </p:spPr>
        <p:txBody>
          <a:bodyPr wrap="square" rtlCol="0" anchor="ctr"/>
          <a:lstStyle/>
          <a:p>
            <a:pPr algn="l" indent="0" marL="0">
              <a:lnSpc>
                <a:spcPts val="1307"/>
              </a:lnSpc>
              <a:buNone/>
            </a:pPr>
            <a:r>
              <a:rPr lang="en-US" sz="975" spc="-5" kern="0" dirty="0">
                <a:solidFill>
                  <a:srgbClr val="FFFFFF">
                    <a:alpha val="99000"/>
                  </a:srgbClr>
                </a:solidFill>
                <a:latin typeface="Inter" pitchFamily="34" charset="0"/>
                <a:ea typeface="Inter" pitchFamily="34" charset="-122"/>
                <a:cs typeface="Inter" pitchFamily="34" charset="-120"/>
              </a:rPr>
              <a:t>A hipótese precisa ser testável. O UI Design e a Prototipagem no Figma são a construção do nosso experimento: uma versão interativa e visualmente polida da solução que podemos colocar na mão dos usuários.</a:t>
            </a:r>
            <a:endParaRPr lang="en-US" sz="975" dirty="0"/>
          </a:p>
        </p:txBody>
      </p:sp>
      <p:sp>
        <p:nvSpPr>
          <p:cNvPr id="10" name="Text 7"/>
          <p:cNvSpPr/>
          <p:nvPr/>
        </p:nvSpPr>
        <p:spPr>
          <a:xfrm>
            <a:off x="3486150" y="2762250"/>
            <a:ext cx="2800350" cy="390525"/>
          </a:xfrm>
          <a:prstGeom prst="rect">
            <a:avLst/>
          </a:prstGeom>
          <a:noFill/>
          <a:ln/>
        </p:spPr>
        <p:txBody>
          <a:bodyPr wrap="square" rtlCol="0" anchor="ctr"/>
          <a:lstStyle/>
          <a:p>
            <a:pPr algn="l" marL="342900" indent="-342900">
              <a:lnSpc>
                <a:spcPts val="1530"/>
              </a:lnSpc>
              <a:buSzPct val="100000"/>
              <a:buFont typeface="+mj-lt"/>
              <a:buAutoNum type="arabicPeriod" startAt="1"/>
            </a:pPr>
            <a:r>
              <a:rPr lang="en-US" sz="1125" b="1" spc="-11" kern="0" dirty="0">
                <a:solidFill>
                  <a:srgbClr val="FFFFFF">
                    <a:alpha val="99000"/>
                  </a:srgbClr>
                </a:solidFill>
                <a:latin typeface="Inter" pitchFamily="34" charset="0"/>
                <a:ea typeface="Inter" pitchFamily="34" charset="-122"/>
                <a:cs typeface="Inter" pitchFamily="34" charset="-120"/>
              </a:rPr>
              <a:t>A Formulação da Hipótese (Arquitetura e Design de UX):</a:t>
            </a:r>
            <a:endParaRPr lang="en-US" sz="1125" dirty="0"/>
          </a:p>
        </p:txBody>
      </p:sp>
      <p:sp>
        <p:nvSpPr>
          <p:cNvPr id="11" name="Text 8"/>
          <p:cNvSpPr/>
          <p:nvPr/>
        </p:nvSpPr>
        <p:spPr>
          <a:xfrm>
            <a:off x="3567113" y="3271838"/>
            <a:ext cx="2598737" cy="1500188"/>
          </a:xfrm>
          <a:prstGeom prst="rect">
            <a:avLst/>
          </a:prstGeom>
          <a:noFill/>
          <a:ln/>
        </p:spPr>
        <p:txBody>
          <a:bodyPr wrap="square" rtlCol="0" anchor="ctr"/>
          <a:lstStyle/>
          <a:p>
            <a:pPr algn="l" indent="0" marL="0">
              <a:lnSpc>
                <a:spcPts val="1307"/>
              </a:lnSpc>
              <a:buNone/>
            </a:pPr>
            <a:r>
              <a:rPr lang="en-US" sz="975" spc="-5" kern="0" dirty="0">
                <a:solidFill>
                  <a:srgbClr val="FFFFFF">
                    <a:alpha val="99000"/>
                  </a:srgbClr>
                </a:solidFill>
                <a:latin typeface="Inter" pitchFamily="34" charset="0"/>
                <a:ea typeface="Inter" pitchFamily="34" charset="-122"/>
                <a:cs typeface="Inter" pitchFamily="34" charset="-120"/>
              </a:rPr>
              <a:t>Com base nos dados, um cientista formula uma hipótese. No nosso caso, a hipótese é a própria solução de design. A Arquitetura da Informação e o Design de UX estruturam essa hipótese, definindo: "Acreditamos que um app com uma agenda filtrável e certificados de fácil acesso resolverá o problema".</a:t>
            </a:r>
            <a:endParaRPr lang="en-US" sz="975" dirty="0"/>
          </a:p>
        </p:txBody>
      </p:sp>
      <p:sp>
        <p:nvSpPr>
          <p:cNvPr id="12" name="Text 9"/>
          <p:cNvSpPr/>
          <p:nvPr/>
        </p:nvSpPr>
        <p:spPr>
          <a:xfrm>
            <a:off x="714375" y="2762250"/>
            <a:ext cx="2603500" cy="390525"/>
          </a:xfrm>
          <a:prstGeom prst="rect">
            <a:avLst/>
          </a:prstGeom>
          <a:noFill/>
          <a:ln/>
        </p:spPr>
        <p:txBody>
          <a:bodyPr wrap="square" rtlCol="0" anchor="ctr"/>
          <a:lstStyle/>
          <a:p>
            <a:pPr algn="l" marL="342900" indent="-342900">
              <a:lnSpc>
                <a:spcPts val="1530"/>
              </a:lnSpc>
              <a:buSzPct val="100000"/>
              <a:buFont typeface="+mj-lt"/>
              <a:buAutoNum type="arabicPeriod" startAt="1"/>
            </a:pPr>
            <a:r>
              <a:rPr lang="en-US" sz="1125" b="1" spc="-11" kern="0" dirty="0">
                <a:solidFill>
                  <a:srgbClr val="FFFFFF">
                    <a:alpha val="99000"/>
                  </a:srgbClr>
                </a:solidFill>
                <a:latin typeface="Inter" pitchFamily="34" charset="0"/>
                <a:ea typeface="Inter" pitchFamily="34" charset="-122"/>
                <a:cs typeface="Inter" pitchFamily="34" charset="-120"/>
              </a:rPr>
              <a:t>A Observação do Problema (UX Research):</a:t>
            </a:r>
            <a:endParaRPr lang="en-US" sz="1125" dirty="0"/>
          </a:p>
        </p:txBody>
      </p:sp>
      <p:sp>
        <p:nvSpPr>
          <p:cNvPr id="13" name="Text 10"/>
          <p:cNvSpPr/>
          <p:nvPr/>
        </p:nvSpPr>
        <p:spPr>
          <a:xfrm>
            <a:off x="704850" y="3438525"/>
            <a:ext cx="2603500" cy="1166813"/>
          </a:xfrm>
          <a:prstGeom prst="rect">
            <a:avLst/>
          </a:prstGeom>
          <a:noFill/>
          <a:ln/>
        </p:spPr>
        <p:txBody>
          <a:bodyPr wrap="square" rtlCol="0" anchor="ctr"/>
          <a:lstStyle/>
          <a:p>
            <a:pPr algn="l" indent="0" marL="0">
              <a:lnSpc>
                <a:spcPts val="1326"/>
              </a:lnSpc>
              <a:buNone/>
            </a:pPr>
            <a:r>
              <a:rPr lang="en-US" sz="975" spc="-10" kern="0" dirty="0">
                <a:solidFill>
                  <a:srgbClr val="FFFFFF">
                    <a:alpha val="99000"/>
                  </a:srgbClr>
                </a:solidFill>
                <a:latin typeface="Inter" pitchFamily="34" charset="0"/>
                <a:ea typeface="Inter" pitchFamily="34" charset="-122"/>
                <a:cs typeface="Inter" pitchFamily="34" charset="-120"/>
              </a:rPr>
              <a:t>O método científico começa com a observação de um fenômeno. No DCU, isso é a Pesquisa de Usuário. Nós observamos as dores e frustrações dos alunos com eventos para entender o problema real.</a:t>
            </a:r>
            <a:endParaRPr lang="en-US" sz="9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1547813" y="609600"/>
            <a:ext cx="2571750" cy="2319338"/>
          </a:xfrm>
          <a:prstGeom prst="roundRect">
            <a:avLst>
              <a:gd name="adj" fmla="val 6308"/>
            </a:avLst>
          </a:prstGeom>
          <a:solidFill>
            <a:srgbClr val="9C0000"/>
          </a:solidFill>
          <a:ln/>
        </p:spPr>
      </p:sp>
      <p:sp>
        <p:nvSpPr>
          <p:cNvPr id="4" name="Shape 1"/>
          <p:cNvSpPr/>
          <p:nvPr/>
        </p:nvSpPr>
        <p:spPr>
          <a:xfrm>
            <a:off x="5014913" y="609600"/>
            <a:ext cx="2576513" cy="2319338"/>
          </a:xfrm>
          <a:prstGeom prst="roundRect">
            <a:avLst>
              <a:gd name="adj" fmla="val 6308"/>
            </a:avLst>
          </a:prstGeom>
          <a:solidFill>
            <a:srgbClr val="9C0000"/>
          </a:solidFill>
          <a:ln/>
        </p:spPr>
      </p:sp>
      <p:sp>
        <p:nvSpPr>
          <p:cNvPr id="5" name="Text 2"/>
          <p:cNvSpPr/>
          <p:nvPr/>
        </p:nvSpPr>
        <p:spPr>
          <a:xfrm>
            <a:off x="2238375" y="3676650"/>
            <a:ext cx="5124450" cy="857250"/>
          </a:xfrm>
          <a:prstGeom prst="rect">
            <a:avLst/>
          </a:prstGeom>
          <a:noFill/>
          <a:ln/>
        </p:spPr>
        <p:txBody>
          <a:bodyPr wrap="square" rtlCol="0" anchor="ctr"/>
          <a:lstStyle/>
          <a:p>
            <a:pPr algn="ctr"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Portanto, o DCU é o que dá propósito e ordem a todas as atividades de UX, transformando-as de tarefas isoladas em um processo rigoroso para criar produtos que as pessoas realmente queiram e consigam usar.</a:t>
            </a:r>
            <a:endParaRPr lang="en-US" sz="1200" dirty="0"/>
          </a:p>
        </p:txBody>
      </p:sp>
      <p:sp>
        <p:nvSpPr>
          <p:cNvPr id="6" name="Text 3"/>
          <p:cNvSpPr/>
          <p:nvPr/>
        </p:nvSpPr>
        <p:spPr>
          <a:xfrm>
            <a:off x="5243513" y="800100"/>
            <a:ext cx="2603500" cy="390525"/>
          </a:xfrm>
          <a:prstGeom prst="rect">
            <a:avLst/>
          </a:prstGeom>
          <a:noFill/>
          <a:ln/>
        </p:spPr>
        <p:txBody>
          <a:bodyPr wrap="square" rtlCol="0" anchor="ctr"/>
          <a:lstStyle/>
          <a:p>
            <a:pPr algn="l" marL="342900" indent="-342900">
              <a:lnSpc>
                <a:spcPts val="1530"/>
              </a:lnSpc>
              <a:buSzPct val="100000"/>
              <a:buFont typeface="+mj-lt"/>
              <a:buAutoNum type="arabicPeriod" startAt="1"/>
            </a:pPr>
            <a:r>
              <a:rPr lang="en-US" sz="1125" b="1" spc="-11" kern="0" dirty="0">
                <a:solidFill>
                  <a:srgbClr val="FFFFFF">
                    <a:alpha val="99000"/>
                  </a:srgbClr>
                </a:solidFill>
                <a:latin typeface="Inter" pitchFamily="34" charset="0"/>
                <a:ea typeface="Inter" pitchFamily="34" charset="-122"/>
                <a:cs typeface="Inter" pitchFamily="34" charset="-120"/>
              </a:rPr>
              <a:t>A Iteração (O Ciclo Completo):</a:t>
            </a:r>
            <a:endParaRPr lang="en-US" sz="1125" dirty="0"/>
          </a:p>
        </p:txBody>
      </p:sp>
      <p:sp>
        <p:nvSpPr>
          <p:cNvPr id="7" name="Text 4"/>
          <p:cNvSpPr/>
          <p:nvPr/>
        </p:nvSpPr>
        <p:spPr>
          <a:xfrm>
            <a:off x="5243513" y="1309688"/>
            <a:ext cx="2603500" cy="1333500"/>
          </a:xfrm>
          <a:prstGeom prst="rect">
            <a:avLst/>
          </a:prstGeom>
          <a:noFill/>
          <a:ln/>
        </p:spPr>
        <p:txBody>
          <a:bodyPr wrap="square" rtlCol="0" anchor="ctr"/>
          <a:lstStyle/>
          <a:p>
            <a:pPr algn="l" indent="0" marL="0">
              <a:lnSpc>
                <a:spcPts val="1307"/>
              </a:lnSpc>
              <a:buNone/>
            </a:pPr>
            <a:r>
              <a:rPr lang="en-US" sz="975" spc="-5" kern="0" dirty="0">
                <a:solidFill>
                  <a:srgbClr val="FFFFFF">
                    <a:alpha val="99000"/>
                  </a:srgbClr>
                </a:solidFill>
                <a:latin typeface="Inter" pitchFamily="34" charset="0"/>
                <a:ea typeface="Inter" pitchFamily="34" charset="-122"/>
                <a:cs typeface="Inter" pitchFamily="34" charset="-120"/>
              </a:rPr>
              <a:t>Com base nos resultados, a hipótese é validada, refutada ou refinada. O DCU é um processo iterativo. Os insights dos testes nos levam a melhorar o design e repetir o ciclo, garantindo que a solução final seja baseada em evidências, não em suposições.</a:t>
            </a:r>
            <a:endParaRPr lang="en-US" sz="975" dirty="0"/>
          </a:p>
        </p:txBody>
      </p:sp>
      <p:sp>
        <p:nvSpPr>
          <p:cNvPr id="8" name="Text 5"/>
          <p:cNvSpPr/>
          <p:nvPr/>
        </p:nvSpPr>
        <p:spPr>
          <a:xfrm>
            <a:off x="1695450" y="800100"/>
            <a:ext cx="2800350" cy="585788"/>
          </a:xfrm>
          <a:prstGeom prst="rect">
            <a:avLst/>
          </a:prstGeom>
          <a:noFill/>
          <a:ln/>
        </p:spPr>
        <p:txBody>
          <a:bodyPr wrap="square" rtlCol="0" anchor="ctr"/>
          <a:lstStyle/>
          <a:p>
            <a:pPr algn="l" marL="342900" indent="-342900">
              <a:lnSpc>
                <a:spcPts val="1530"/>
              </a:lnSpc>
              <a:buSzPct val="100000"/>
              <a:buFont typeface="+mj-lt"/>
              <a:buAutoNum type="arabicPeriod" startAt="1"/>
            </a:pPr>
            <a:r>
              <a:rPr lang="en-US" sz="1125" b="1" spc="-11" kern="0" dirty="0">
                <a:solidFill>
                  <a:srgbClr val="FFFFFF">
                    <a:alpha val="99000"/>
                  </a:srgbClr>
                </a:solidFill>
                <a:latin typeface="Inter" pitchFamily="34" charset="0"/>
                <a:ea typeface="Inter" pitchFamily="34" charset="-122"/>
                <a:cs typeface="Inter" pitchFamily="34" charset="-120"/>
              </a:rPr>
              <a:t>O Teste e a Análise dos Resultados (Teste de Usabilidade):</a:t>
            </a:r>
            <a:endParaRPr lang="en-US" sz="1125" dirty="0"/>
          </a:p>
        </p:txBody>
      </p:sp>
      <p:sp>
        <p:nvSpPr>
          <p:cNvPr id="9" name="Text 6"/>
          <p:cNvSpPr/>
          <p:nvPr/>
        </p:nvSpPr>
        <p:spPr>
          <a:xfrm>
            <a:off x="1795463" y="1476375"/>
            <a:ext cx="2598737" cy="1000125"/>
          </a:xfrm>
          <a:prstGeom prst="rect">
            <a:avLst/>
          </a:prstGeom>
          <a:noFill/>
          <a:ln/>
        </p:spPr>
        <p:txBody>
          <a:bodyPr wrap="square" rtlCol="0" anchor="ctr"/>
          <a:lstStyle/>
          <a:p>
            <a:pPr algn="l" indent="0" marL="0">
              <a:lnSpc>
                <a:spcPts val="1307"/>
              </a:lnSpc>
              <a:buNone/>
            </a:pPr>
            <a:r>
              <a:rPr lang="en-US" sz="975" spc="-5" kern="0" dirty="0">
                <a:solidFill>
                  <a:srgbClr val="FFFFFF">
                    <a:alpha val="99000"/>
                  </a:srgbClr>
                </a:solidFill>
                <a:latin typeface="Inter" pitchFamily="34" charset="0"/>
                <a:ea typeface="Inter" pitchFamily="34" charset="-122"/>
                <a:cs typeface="Inter" pitchFamily="34" charset="-120"/>
              </a:rPr>
              <a:t>O experimento é realizado. No DCU, isso é o Teste de Usabilidade. Observamos usuários reais interagindo com nosso protótipo para ver se nossa hipótese (o design) funciona como o esperado.</a:t>
            </a:r>
            <a:endParaRPr lang="en-US" sz="9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009900" y="1304925"/>
            <a:ext cx="3191956" cy="3294064"/>
          </a:xfrm>
          <a:prstGeom prst="rect">
            <a:avLst/>
          </a:prstGeom>
        </p:spPr>
      </p:pic>
      <p:pic>
        <p:nvPicPr>
          <p:cNvPr id="3" name="Image 1" descr="preencoded.png">    </p:cNvPr>
          <p:cNvPicPr>
            <a:picLocks noChangeAspect="1"/>
          </p:cNvPicPr>
          <p:nvPr/>
        </p:nvPicPr>
        <p:blipFill>
          <a:blip r:embed="rId2"/>
          <a:stretch>
            <a:fillRect/>
          </a:stretch>
        </p:blipFill>
        <p:spPr>
          <a:xfrm>
            <a:off x="5338763" y="828675"/>
            <a:ext cx="1200150" cy="1200150"/>
          </a:xfrm>
          <a:prstGeom prst="rect">
            <a:avLst/>
          </a:prstGeom>
        </p:spPr>
      </p:pic>
      <p:pic>
        <p:nvPicPr>
          <p:cNvPr id="4" name="Image 2" descr="preencoded.png">    </p:cNvPr>
          <p:cNvPicPr>
            <a:picLocks noChangeAspect="1"/>
          </p:cNvPicPr>
          <p:nvPr/>
        </p:nvPicPr>
        <p:blipFill>
          <a:blip r:embed="rId3"/>
          <a:stretch>
            <a:fillRect/>
          </a:stretch>
        </p:blipFill>
        <p:spPr>
          <a:xfrm>
            <a:off x="2719388" y="1181100"/>
            <a:ext cx="1071563" cy="1071563"/>
          </a:xfrm>
          <a:prstGeom prst="rect">
            <a:avLst/>
          </a:prstGeom>
        </p:spPr>
      </p:pic>
      <p:pic>
        <p:nvPicPr>
          <p:cNvPr id="5" name="Image 3" descr="preencoded.png">    </p:cNvPr>
          <p:cNvPicPr>
            <a:picLocks noChangeAspect="1"/>
          </p:cNvPicPr>
          <p:nvPr/>
        </p:nvPicPr>
        <p:blipFill>
          <a:blip r:embed="rId4"/>
          <a:stretch>
            <a:fillRect/>
          </a:stretch>
        </p:blipFill>
        <p:spPr>
          <a:xfrm>
            <a:off x="2289103" y="1960491"/>
            <a:ext cx="1489832" cy="1489832"/>
          </a:xfrm>
          <a:prstGeom prst="rect">
            <a:avLst/>
          </a:prstGeom>
        </p:spPr>
      </p:pic>
      <p:pic>
        <p:nvPicPr>
          <p:cNvPr id="6" name="Image 4" descr="preencoded.png">    </p:cNvPr>
          <p:cNvPicPr>
            <a:picLocks noChangeAspect="1"/>
          </p:cNvPicPr>
          <p:nvPr/>
        </p:nvPicPr>
        <p:blipFill>
          <a:blip r:embed="rId5"/>
          <a:stretch>
            <a:fillRect/>
          </a:stretch>
        </p:blipFill>
        <p:spPr>
          <a:xfrm>
            <a:off x="2547937" y="2981325"/>
            <a:ext cx="1281740" cy="1281740"/>
          </a:xfrm>
          <a:prstGeom prst="rect">
            <a:avLst/>
          </a:prstGeom>
        </p:spPr>
      </p:pic>
      <p:pic>
        <p:nvPicPr>
          <p:cNvPr id="7" name="Image 5" descr="preencoded.png">    </p:cNvPr>
          <p:cNvPicPr>
            <a:picLocks noChangeAspect="1"/>
          </p:cNvPicPr>
          <p:nvPr/>
        </p:nvPicPr>
        <p:blipFill>
          <a:blip r:embed="rId6"/>
          <a:stretch>
            <a:fillRect/>
          </a:stretch>
        </p:blipFill>
        <p:spPr>
          <a:xfrm>
            <a:off x="2728913" y="3738563"/>
            <a:ext cx="1121064" cy="1121064"/>
          </a:xfrm>
          <a:prstGeom prst="rect">
            <a:avLst/>
          </a:prstGeom>
        </p:spPr>
      </p:pic>
      <p:pic>
        <p:nvPicPr>
          <p:cNvPr id="8" name="Image 6" descr="preencoded.png">    </p:cNvPr>
          <p:cNvPicPr>
            <a:picLocks noChangeAspect="1"/>
          </p:cNvPicPr>
          <p:nvPr/>
        </p:nvPicPr>
        <p:blipFill>
          <a:blip r:embed="rId7"/>
          <a:stretch>
            <a:fillRect/>
          </a:stretch>
        </p:blipFill>
        <p:spPr>
          <a:xfrm>
            <a:off x="5619751" y="1752600"/>
            <a:ext cx="1241622" cy="1241622"/>
          </a:xfrm>
          <a:prstGeom prst="rect">
            <a:avLst/>
          </a:prstGeom>
        </p:spPr>
      </p:pic>
      <p:pic>
        <p:nvPicPr>
          <p:cNvPr id="9" name="Image 7" descr="preencoded.png">    </p:cNvPr>
          <p:cNvPicPr>
            <a:picLocks noChangeAspect="1"/>
          </p:cNvPicPr>
          <p:nvPr/>
        </p:nvPicPr>
        <p:blipFill>
          <a:blip r:embed="rId8"/>
          <a:stretch>
            <a:fillRect/>
          </a:stretch>
        </p:blipFill>
        <p:spPr>
          <a:xfrm>
            <a:off x="5524499" y="2695575"/>
            <a:ext cx="1220865" cy="1220865"/>
          </a:xfrm>
          <a:prstGeom prst="rect">
            <a:avLst/>
          </a:prstGeom>
        </p:spPr>
      </p:pic>
      <p:pic>
        <p:nvPicPr>
          <p:cNvPr id="10" name="Image 8" descr="preencoded.png">    </p:cNvPr>
          <p:cNvPicPr>
            <a:picLocks noChangeAspect="1"/>
          </p:cNvPicPr>
          <p:nvPr/>
        </p:nvPicPr>
        <p:blipFill>
          <a:blip r:embed="rId9"/>
          <a:stretch>
            <a:fillRect/>
          </a:stretch>
        </p:blipFill>
        <p:spPr>
          <a:xfrm>
            <a:off x="5324476" y="3767137"/>
            <a:ext cx="1037174" cy="1037174"/>
          </a:xfrm>
          <a:prstGeom prst="rect">
            <a:avLst/>
          </a:prstGeom>
        </p:spPr>
      </p:pic>
      <p:sp>
        <p:nvSpPr>
          <p:cNvPr id="11" name="Text 0"/>
          <p:cNvSpPr/>
          <p:nvPr/>
        </p:nvSpPr>
        <p:spPr>
          <a:xfrm>
            <a:off x="576263" y="390525"/>
            <a:ext cx="4024312"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Apresentações</a:t>
            </a:r>
            <a:endParaRPr lang="en-US" sz="3600" dirty="0"/>
          </a:p>
        </p:txBody>
      </p:sp>
      <p:sp>
        <p:nvSpPr>
          <p:cNvPr id="12" name="Text 1"/>
          <p:cNvSpPr/>
          <p:nvPr/>
        </p:nvSpPr>
        <p:spPr>
          <a:xfrm>
            <a:off x="738188" y="1304925"/>
            <a:ext cx="2386013" cy="366713"/>
          </a:xfrm>
          <a:prstGeom prst="rect">
            <a:avLst/>
          </a:prstGeom>
          <a:noFill/>
          <a:ln/>
        </p:spPr>
        <p:txBody>
          <a:bodyPr wrap="square" rtlCol="0" anchor="ctr"/>
          <a:lstStyle/>
          <a:p>
            <a:pPr algn="l" indent="0" marL="0">
              <a:lnSpc>
                <a:spcPts val="2880"/>
              </a:lnSpc>
              <a:buNone/>
            </a:pPr>
            <a:r>
              <a:rPr lang="en-US" sz="2400" b="1" spc="-48" kern="0" dirty="0">
                <a:solidFill>
                  <a:srgbClr val="9C0000">
                    <a:alpha val="99000"/>
                  </a:srgbClr>
                </a:solidFill>
                <a:latin typeface="Inter" pitchFamily="34" charset="0"/>
                <a:ea typeface="Inter" pitchFamily="34" charset="-122"/>
                <a:cs typeface="Inter" pitchFamily="34" charset="-120"/>
              </a:rPr>
              <a:t>Carla Bruschi</a:t>
            </a:r>
            <a:endParaRPr lang="en-US" sz="2400" dirty="0"/>
          </a:p>
        </p:txBody>
      </p:sp>
      <p:sp>
        <p:nvSpPr>
          <p:cNvPr id="13" name="Text 2"/>
          <p:cNvSpPr/>
          <p:nvPr/>
        </p:nvSpPr>
        <p:spPr>
          <a:xfrm>
            <a:off x="6538913" y="1085850"/>
            <a:ext cx="1323975" cy="276225"/>
          </a:xfrm>
          <a:prstGeom prst="rect">
            <a:avLst/>
          </a:prstGeom>
          <a:noFill/>
          <a:ln/>
        </p:spPr>
        <p:txBody>
          <a:bodyPr wrap="square" rtlCol="0" anchor="ctr"/>
          <a:lstStyle/>
          <a:p>
            <a:pPr algn="l" indent="0" marL="0">
              <a:lnSpc>
                <a:spcPts val="2160"/>
              </a:lnSpc>
              <a:buNone/>
            </a:pPr>
            <a:r>
              <a:rPr lang="en-US" sz="1800" b="1" spc="-36" kern="0" dirty="0">
                <a:solidFill>
                  <a:srgbClr val="9C0000">
                    <a:alpha val="99000"/>
                  </a:srgbClr>
                </a:solidFill>
                <a:latin typeface="Inter" pitchFamily="34" charset="0"/>
                <a:ea typeface="Inter" pitchFamily="34" charset="-122"/>
                <a:cs typeface="Inter" pitchFamily="34" charset="-120"/>
              </a:rPr>
              <a:t>24 anos</a:t>
            </a:r>
            <a:endParaRPr lang="en-US" sz="1800" dirty="0"/>
          </a:p>
        </p:txBody>
      </p:sp>
      <p:sp>
        <p:nvSpPr>
          <p:cNvPr id="14" name="Text 3"/>
          <p:cNvSpPr/>
          <p:nvPr/>
        </p:nvSpPr>
        <p:spPr>
          <a:xfrm>
            <a:off x="528638" y="4229100"/>
            <a:ext cx="3433763" cy="457200"/>
          </a:xfrm>
          <a:prstGeom prst="rect">
            <a:avLst/>
          </a:prstGeom>
          <a:noFill/>
          <a:ln/>
        </p:spPr>
        <p:txBody>
          <a:bodyPr wrap="square" rtlCol="0" anchor="ctr"/>
          <a:lstStyle/>
          <a:p>
            <a:pPr algn="l" indent="0" marL="0">
              <a:lnSpc>
                <a:spcPts val="1800"/>
              </a:lnSpc>
              <a:buNone/>
            </a:pPr>
            <a:r>
              <a:rPr lang="en-US" sz="1500" b="1" spc="-30" kern="0" dirty="0">
                <a:solidFill>
                  <a:srgbClr val="9C0000">
                    <a:alpha val="99000"/>
                  </a:srgbClr>
                </a:solidFill>
                <a:latin typeface="Inter" pitchFamily="34" charset="0"/>
                <a:ea typeface="Inter" pitchFamily="34" charset="-122"/>
                <a:cs typeface="Inter" pitchFamily="34" charset="-120"/>
              </a:rPr>
              <a:t>Profissional em jogos de fazendinha e análogos</a:t>
            </a:r>
            <a:endParaRPr lang="en-US" sz="1500" dirty="0"/>
          </a:p>
        </p:txBody>
      </p:sp>
      <p:sp>
        <p:nvSpPr>
          <p:cNvPr id="15" name="Text 4"/>
          <p:cNvSpPr/>
          <p:nvPr/>
        </p:nvSpPr>
        <p:spPr>
          <a:xfrm>
            <a:off x="6662738" y="2876550"/>
            <a:ext cx="2647950" cy="828675"/>
          </a:xfrm>
          <a:prstGeom prst="rect">
            <a:avLst/>
          </a:prstGeom>
          <a:noFill/>
          <a:ln/>
        </p:spPr>
        <p:txBody>
          <a:bodyPr wrap="square" rtlCol="0" anchor="ctr"/>
          <a:lstStyle/>
          <a:p>
            <a:pPr algn="l" indent="0" marL="0">
              <a:lnSpc>
                <a:spcPts val="2160"/>
              </a:lnSpc>
              <a:buNone/>
            </a:pPr>
            <a:r>
              <a:rPr lang="en-US" sz="1800" b="1" spc="-36" kern="0" dirty="0">
                <a:solidFill>
                  <a:srgbClr val="9C0000">
                    <a:alpha val="99000"/>
                  </a:srgbClr>
                </a:solidFill>
                <a:latin typeface="Inter" pitchFamily="34" charset="0"/>
                <a:ea typeface="Inter" pitchFamily="34" charset="-122"/>
                <a:cs typeface="Inter" pitchFamily="34" charset="-120"/>
              </a:rPr>
              <a:t>Interessada formas de juntar Arte e Computação </a:t>
            </a:r>
            <a:endParaRPr lang="en-US" sz="1800" dirty="0"/>
          </a:p>
        </p:txBody>
      </p:sp>
      <p:sp>
        <p:nvSpPr>
          <p:cNvPr id="16" name="Text 5"/>
          <p:cNvSpPr/>
          <p:nvPr/>
        </p:nvSpPr>
        <p:spPr>
          <a:xfrm>
            <a:off x="6467475" y="4124325"/>
            <a:ext cx="2976563" cy="685800"/>
          </a:xfrm>
          <a:prstGeom prst="rect">
            <a:avLst/>
          </a:prstGeom>
          <a:noFill/>
          <a:ln/>
        </p:spPr>
        <p:txBody>
          <a:bodyPr wrap="square" rtlCol="0" anchor="ctr"/>
          <a:lstStyle/>
          <a:p>
            <a:pPr algn="l" indent="0" marL="0">
              <a:lnSpc>
                <a:spcPts val="1782"/>
              </a:lnSpc>
              <a:buNone/>
            </a:pPr>
            <a:r>
              <a:rPr lang="en-US" sz="1350" b="1" spc="-27" kern="0" dirty="0">
                <a:solidFill>
                  <a:srgbClr val="9C0000">
                    <a:alpha val="99000"/>
                  </a:srgbClr>
                </a:solidFill>
                <a:latin typeface="Inter" pitchFamily="34" charset="0"/>
                <a:ea typeface="Inter" pitchFamily="34" charset="-122"/>
                <a:cs typeface="Inter" pitchFamily="34" charset="-120"/>
              </a:rPr>
              <a:t>Foi Designer Gráfica por 2 anos da SIC, CAECOM, Atlética e Bolsista da PROEX UFGD</a:t>
            </a:r>
            <a:endParaRPr lang="en-US" sz="1350" dirty="0"/>
          </a:p>
        </p:txBody>
      </p:sp>
      <p:sp>
        <p:nvSpPr>
          <p:cNvPr id="17" name="Text 6"/>
          <p:cNvSpPr/>
          <p:nvPr/>
        </p:nvSpPr>
        <p:spPr>
          <a:xfrm>
            <a:off x="109538" y="2190750"/>
            <a:ext cx="2790825" cy="685800"/>
          </a:xfrm>
          <a:prstGeom prst="rect">
            <a:avLst/>
          </a:prstGeom>
          <a:noFill/>
          <a:ln/>
        </p:spPr>
        <p:txBody>
          <a:bodyPr wrap="square" rtlCol="0" anchor="ctr"/>
          <a:lstStyle/>
          <a:p>
            <a:pPr algn="r" indent="0" marL="0">
              <a:lnSpc>
                <a:spcPts val="1800"/>
              </a:lnSpc>
              <a:buNone/>
            </a:pPr>
            <a:r>
              <a:rPr lang="en-US" sz="1500" b="1" spc="-30" kern="0" dirty="0">
                <a:solidFill>
                  <a:srgbClr val="9C0000">
                    <a:alpha val="99000"/>
                  </a:srgbClr>
                </a:solidFill>
                <a:latin typeface="Inter" pitchFamily="34" charset="0"/>
                <a:ea typeface="Inter" pitchFamily="34" charset="-122"/>
                <a:cs typeface="Inter" pitchFamily="34" charset="-120"/>
              </a:rPr>
              <a:t>Recém graduada em</a:t>
            </a:r>
            <a:endParaRPr lang="en-US" sz="1500" dirty="0"/>
          </a:p>
          <a:p>
            <a:pPr algn="r" indent="0" marL="0">
              <a:lnSpc>
                <a:spcPts val="1800"/>
              </a:lnSpc>
              <a:buNone/>
            </a:pPr>
            <a:r>
              <a:rPr lang="en-US" sz="1500" b="1" spc="-30" kern="0" dirty="0">
                <a:solidFill>
                  <a:srgbClr val="9C0000">
                    <a:alpha val="99000"/>
                  </a:srgbClr>
                </a:solidFill>
                <a:latin typeface="Inter" pitchFamily="34" charset="0"/>
                <a:ea typeface="Inter" pitchFamily="34" charset="-122"/>
                <a:cs typeface="Inter" pitchFamily="34" charset="-120"/>
              </a:rPr>
              <a:t>Engenharia da Computação pela UFGD</a:t>
            </a:r>
            <a:endParaRPr lang="en-US" sz="1500" dirty="0"/>
          </a:p>
        </p:txBody>
      </p:sp>
      <p:sp>
        <p:nvSpPr>
          <p:cNvPr id="18" name="Text 7"/>
          <p:cNvSpPr/>
          <p:nvPr/>
        </p:nvSpPr>
        <p:spPr>
          <a:xfrm>
            <a:off x="738188" y="3462338"/>
            <a:ext cx="2266950" cy="276225"/>
          </a:xfrm>
          <a:prstGeom prst="rect">
            <a:avLst/>
          </a:prstGeom>
          <a:noFill/>
          <a:ln/>
        </p:spPr>
        <p:txBody>
          <a:bodyPr wrap="square" rtlCol="0" anchor="ctr"/>
          <a:lstStyle/>
          <a:p>
            <a:pPr algn="r" indent="0" marL="0">
              <a:lnSpc>
                <a:spcPts val="2160"/>
              </a:lnSpc>
              <a:buNone/>
            </a:pPr>
            <a:r>
              <a:rPr lang="en-US" sz="1800" b="1" spc="-36" kern="0" dirty="0">
                <a:solidFill>
                  <a:srgbClr val="9C0000">
                    <a:alpha val="99000"/>
                  </a:srgbClr>
                </a:solidFill>
                <a:latin typeface="Inter" pitchFamily="34" charset="0"/>
                <a:ea typeface="Inter" pitchFamily="34" charset="-122"/>
                <a:cs typeface="Inter" pitchFamily="34" charset="-120"/>
              </a:rPr>
              <a:t>Designer Gráfica</a:t>
            </a:r>
            <a:endParaRPr lang="en-US" sz="1800" dirty="0"/>
          </a:p>
        </p:txBody>
      </p:sp>
      <p:sp>
        <p:nvSpPr>
          <p:cNvPr id="19" name="Text 8"/>
          <p:cNvSpPr/>
          <p:nvPr/>
        </p:nvSpPr>
        <p:spPr>
          <a:xfrm>
            <a:off x="6538913" y="1976438"/>
            <a:ext cx="2266950" cy="276225"/>
          </a:xfrm>
          <a:prstGeom prst="rect">
            <a:avLst/>
          </a:prstGeom>
          <a:noFill/>
          <a:ln/>
        </p:spPr>
        <p:txBody>
          <a:bodyPr wrap="square" rtlCol="0" anchor="ctr"/>
          <a:lstStyle/>
          <a:p>
            <a:pPr algn="r" indent="0" marL="0">
              <a:lnSpc>
                <a:spcPts val="2160"/>
              </a:lnSpc>
              <a:buNone/>
            </a:pPr>
            <a:r>
              <a:rPr lang="en-US" sz="1800" b="1" spc="-36" kern="0" dirty="0">
                <a:solidFill>
                  <a:srgbClr val="9C0000">
                    <a:alpha val="99000"/>
                  </a:srgbClr>
                </a:solidFill>
                <a:latin typeface="Inter" pitchFamily="34" charset="0"/>
                <a:ea typeface="Inter" pitchFamily="34" charset="-122"/>
                <a:cs typeface="Inter" pitchFamily="34" charset="-120"/>
              </a:rPr>
              <a:t>UX/UI Designer</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42975" y="140494"/>
            <a:ext cx="7934325" cy="2176463"/>
          </a:xfrm>
          <a:prstGeom prst="rect">
            <a:avLst/>
          </a:prstGeom>
          <a:solidFill>
            <a:srgbClr val="FFFFFF"/>
          </a:solidFill>
          <a:ln/>
        </p:spPr>
      </p:sp>
      <p:sp>
        <p:nvSpPr>
          <p:cNvPr id="3" name="Text 1"/>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sp>
        <p:nvSpPr>
          <p:cNvPr id="4" name="Shape 2"/>
          <p:cNvSpPr/>
          <p:nvPr/>
        </p:nvSpPr>
        <p:spPr>
          <a:xfrm>
            <a:off x="938213" y="2457450"/>
            <a:ext cx="3790950" cy="2471738"/>
          </a:xfrm>
          <a:prstGeom prst="roundRect">
            <a:avLst>
              <a:gd name="adj" fmla="val 5919"/>
            </a:avLst>
          </a:prstGeom>
          <a:solidFill>
            <a:srgbClr val="9C0000"/>
          </a:solidFill>
          <a:ln/>
        </p:spPr>
      </p:sp>
      <p:sp>
        <p:nvSpPr>
          <p:cNvPr id="5" name="Shape 3"/>
          <p:cNvSpPr/>
          <p:nvPr/>
        </p:nvSpPr>
        <p:spPr>
          <a:xfrm>
            <a:off x="5086350" y="2457450"/>
            <a:ext cx="3790950" cy="2471738"/>
          </a:xfrm>
          <a:prstGeom prst="roundRect">
            <a:avLst>
              <a:gd name="adj" fmla="val 5919"/>
            </a:avLst>
          </a:prstGeom>
          <a:solidFill>
            <a:srgbClr val="9C0000"/>
          </a:solidFill>
          <a:ln/>
        </p:spPr>
      </p:sp>
      <p:pic>
        <p:nvPicPr>
          <p:cNvPr id="6" name="Image 0" descr="preencoded.png">    </p:cNvPr>
          <p:cNvPicPr>
            <a:picLocks noChangeAspect="1"/>
          </p:cNvPicPr>
          <p:nvPr/>
        </p:nvPicPr>
        <p:blipFill>
          <a:blip r:embed="rId1"/>
          <a:stretch>
            <a:fillRect/>
          </a:stretch>
        </p:blipFill>
        <p:spPr>
          <a:xfrm>
            <a:off x="-495300" y="-100012"/>
            <a:ext cx="847725" cy="1243013"/>
          </a:xfrm>
          <a:prstGeom prst="rect">
            <a:avLst/>
          </a:prstGeom>
        </p:spPr>
      </p:pic>
      <p:pic>
        <p:nvPicPr>
          <p:cNvPr id="7" name="Image 1" descr="preencoded.png">    </p:cNvPr>
          <p:cNvPicPr>
            <a:picLocks noChangeAspect="1"/>
          </p:cNvPicPr>
          <p:nvPr/>
        </p:nvPicPr>
        <p:blipFill>
          <a:blip r:embed="rId2"/>
          <a:stretch>
            <a:fillRect/>
          </a:stretch>
        </p:blipFill>
        <p:spPr>
          <a:xfrm>
            <a:off x="-495300" y="1309688"/>
            <a:ext cx="847725" cy="1343025"/>
          </a:xfrm>
          <a:prstGeom prst="rect">
            <a:avLst/>
          </a:prstGeom>
        </p:spPr>
      </p:pic>
      <p:pic>
        <p:nvPicPr>
          <p:cNvPr id="8" name="Image 2" descr="preencoded.png">    </p:cNvPr>
          <p:cNvPicPr>
            <a:picLocks noChangeAspect="1"/>
          </p:cNvPicPr>
          <p:nvPr/>
        </p:nvPicPr>
        <p:blipFill>
          <a:blip r:embed="rId3"/>
          <a:stretch>
            <a:fillRect/>
          </a:stretch>
        </p:blipFill>
        <p:spPr>
          <a:xfrm>
            <a:off x="-495300" y="2724150"/>
            <a:ext cx="847725" cy="1338263"/>
          </a:xfrm>
          <a:prstGeom prst="rect">
            <a:avLst/>
          </a:prstGeom>
        </p:spPr>
      </p:pic>
      <p:pic>
        <p:nvPicPr>
          <p:cNvPr id="9" name="Image 3" descr="preencoded.png">    </p:cNvPr>
          <p:cNvPicPr>
            <a:picLocks noChangeAspect="1"/>
          </p:cNvPicPr>
          <p:nvPr/>
        </p:nvPicPr>
        <p:blipFill>
          <a:blip r:embed="rId4"/>
          <a:stretch>
            <a:fillRect/>
          </a:stretch>
        </p:blipFill>
        <p:spPr>
          <a:xfrm>
            <a:off x="-385762" y="4133850"/>
            <a:ext cx="733425" cy="1009650"/>
          </a:xfrm>
          <a:prstGeom prst="rect">
            <a:avLst/>
          </a:prstGeom>
        </p:spPr>
      </p:pic>
      <p:sp>
        <p:nvSpPr>
          <p:cNvPr id="10" name="Text 4"/>
          <p:cNvSpPr/>
          <p:nvPr/>
        </p:nvSpPr>
        <p:spPr>
          <a:xfrm>
            <a:off x="5314950" y="2647950"/>
            <a:ext cx="381793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Diamante 2: Foco na Solução Certa</a:t>
            </a:r>
            <a:endParaRPr lang="en-US" sz="1350" dirty="0"/>
          </a:p>
        </p:txBody>
      </p:sp>
      <p:sp>
        <p:nvSpPr>
          <p:cNvPr id="11" name="Text 5"/>
          <p:cNvSpPr/>
          <p:nvPr/>
        </p:nvSpPr>
        <p:spPr>
          <a:xfrm>
            <a:off x="5272088" y="3067050"/>
            <a:ext cx="3905250" cy="1666875"/>
          </a:xfrm>
          <a:prstGeom prst="rect">
            <a:avLst/>
          </a:prstGeom>
          <a:noFill/>
          <a:ln/>
        </p:spPr>
        <p:txBody>
          <a:bodyPr wrap="square" rtlCol="0" anchor="ctr"/>
          <a:lstStyle/>
          <a:p>
            <a:pPr algn="l" marL="342900" indent="-342900">
              <a:lnSpc>
                <a:spcPts val="1307"/>
              </a:lnSpc>
              <a:buSzPct val="100000"/>
              <a:buFont typeface="+mj-lt"/>
              <a:buAutoNum type="arabicPeriod" startAt="1"/>
            </a:pPr>
            <a:r>
              <a:rPr lang="en-US" sz="975" b="1" spc="-5" kern="0" dirty="0">
                <a:solidFill>
                  <a:srgbClr val="FFFFFF">
                    <a:alpha val="99000"/>
                  </a:srgbClr>
                </a:solidFill>
                <a:latin typeface="Inter" pitchFamily="34" charset="0"/>
                <a:ea typeface="Inter" pitchFamily="34" charset="-122"/>
                <a:cs typeface="Inter" pitchFamily="34" charset="-120"/>
              </a:rPr>
              <a:t>Desenvolver (Divergir): </a:t>
            </a:r>
            <a:pPr algn="l" indent="0" marL="0">
              <a:lnSpc>
                <a:spcPts val="1307"/>
              </a:lnSpc>
              <a:buNone/>
            </a:pPr>
            <a:r>
              <a:rPr lang="en-US" sz="975" spc="-5" kern="0" dirty="0">
                <a:solidFill>
                  <a:srgbClr val="FFFFFF">
                    <a:alpha val="99000"/>
                  </a:srgbClr>
                </a:solidFill>
                <a:latin typeface="Inter" pitchFamily="34" charset="0"/>
                <a:ea typeface="Inter" pitchFamily="34" charset="-122"/>
                <a:cs typeface="Inter" pitchFamily="34" charset="-120"/>
              </a:rPr>
              <a:t>Explorar as Soluções</a:t>
            </a:r>
            <a:endParaRPr lang="en-US" sz="975" dirty="0"/>
          </a:p>
          <a:p>
            <a:pPr algn="l" marL="342900" indent="-342900">
              <a:lnSpc>
                <a:spcPts val="1307"/>
              </a:lnSpc>
              <a:buSzPct val="100000"/>
              <a:buChar char="•"/>
            </a:pPr>
            <a:r>
              <a:rPr lang="en-US" sz="975" spc="-5" kern="0" dirty="0">
                <a:solidFill>
                  <a:srgbClr val="FFFFFF">
                    <a:alpha val="99000"/>
                  </a:srgbClr>
                </a:solidFill>
                <a:latin typeface="Inter" pitchFamily="34" charset="0"/>
                <a:ea typeface="Inter" pitchFamily="34" charset="-122"/>
                <a:cs typeface="Inter" pitchFamily="34" charset="-120"/>
              </a:rPr>
              <a:t>O que fazemos? Brainstorm e prototipagem de várias soluções possíveis.</a:t>
            </a:r>
            <a:endParaRPr lang="en-US" sz="975" dirty="0"/>
          </a:p>
          <a:p>
            <a:pPr algn="l" marL="342900" indent="-342900">
              <a:lnSpc>
                <a:spcPts val="1307"/>
              </a:lnSpc>
              <a:buSzPct val="100000"/>
              <a:buChar char="•"/>
            </a:pPr>
            <a:r>
              <a:rPr lang="en-US" sz="975" spc="-5" kern="0" dirty="0">
                <a:solidFill>
                  <a:srgbClr val="FFFFFF">
                    <a:alpha val="99000"/>
                  </a:srgbClr>
                </a:solidFill>
                <a:latin typeface="Inter" pitchFamily="34" charset="0"/>
                <a:ea typeface="Inter" pitchFamily="34" charset="-122"/>
                <a:cs typeface="Inter" pitchFamily="34" charset="-120"/>
              </a:rPr>
              <a:t>Exemplo: Notificações push? QR code para presença?.</a:t>
            </a:r>
            <a:endParaRPr lang="en-US" sz="975" dirty="0"/>
          </a:p>
          <a:p>
            <a:pPr algn="l" marL="342900" indent="-342900">
              <a:lnSpc>
                <a:spcPts val="1307"/>
              </a:lnSpc>
              <a:buSzPct val="100000"/>
              <a:buFont typeface="+mj-lt"/>
              <a:buAutoNum type="arabicPeriod" startAt="1"/>
            </a:pPr>
            <a:r>
              <a:rPr lang="en-US" sz="975" b="1" spc="-5" kern="0" dirty="0">
                <a:solidFill>
                  <a:srgbClr val="FFFFFF">
                    <a:alpha val="99000"/>
                  </a:srgbClr>
                </a:solidFill>
                <a:latin typeface="Inter" pitchFamily="34" charset="0"/>
                <a:ea typeface="Inter" pitchFamily="34" charset="-122"/>
                <a:cs typeface="Inter" pitchFamily="34" charset="-120"/>
              </a:rPr>
              <a:t>Entregar (Convergir): </a:t>
            </a:r>
            <a:pPr algn="l" indent="0" marL="0">
              <a:lnSpc>
                <a:spcPts val="1307"/>
              </a:lnSpc>
              <a:buNone/>
            </a:pPr>
            <a:r>
              <a:rPr lang="en-US" sz="975" spc="-5" kern="0" dirty="0">
                <a:solidFill>
                  <a:srgbClr val="FFFFFF">
                    <a:alpha val="99000"/>
                  </a:srgbClr>
                </a:solidFill>
                <a:latin typeface="Inter" pitchFamily="34" charset="0"/>
                <a:ea typeface="Inter" pitchFamily="34" charset="-122"/>
                <a:cs typeface="Inter" pitchFamily="34" charset="-120"/>
              </a:rPr>
              <a:t>Validar e Refinar a Melhor Solução</a:t>
            </a:r>
            <a:endParaRPr lang="en-US" sz="975" dirty="0"/>
          </a:p>
          <a:p>
            <a:pPr algn="l" marL="342900" indent="-342900">
              <a:lnSpc>
                <a:spcPts val="1307"/>
              </a:lnSpc>
              <a:buSzPct val="100000"/>
              <a:buChar char="•"/>
            </a:pPr>
            <a:r>
              <a:rPr lang="en-US" sz="975" spc="-5" kern="0" dirty="0">
                <a:solidFill>
                  <a:srgbClr val="FFFFFF">
                    <a:alpha val="99000"/>
                  </a:srgbClr>
                </a:solidFill>
                <a:latin typeface="Inter" pitchFamily="34" charset="0"/>
                <a:ea typeface="Inter" pitchFamily="34" charset="-122"/>
                <a:cs typeface="Inter" pitchFamily="34" charset="-120"/>
              </a:rPr>
              <a:t>O que fazemos? Testar, refinar e entregar a melhor solução para o desenvolvimento.</a:t>
            </a:r>
            <a:endParaRPr lang="en-US" sz="975" dirty="0"/>
          </a:p>
          <a:p>
            <a:pPr algn="l" marL="342900" indent="-342900">
              <a:lnSpc>
                <a:spcPts val="1307"/>
              </a:lnSpc>
              <a:buSzPct val="100000"/>
              <a:buChar char="•"/>
            </a:pPr>
            <a:r>
              <a:rPr lang="en-US" sz="975" spc="-5" kern="0" dirty="0">
                <a:solidFill>
                  <a:srgbClr val="FFFFFF">
                    <a:alpha val="99000"/>
                  </a:srgbClr>
                </a:solidFill>
                <a:latin typeface="Inter" pitchFamily="34" charset="0"/>
                <a:ea typeface="Inter" pitchFamily="34" charset="-122"/>
                <a:cs typeface="Inter" pitchFamily="34" charset="-120"/>
              </a:rPr>
              <a:t>Exemplo: Validar o protótipo do fluxo de presença com QR code.</a:t>
            </a:r>
            <a:endParaRPr lang="en-US" sz="975" dirty="0"/>
          </a:p>
        </p:txBody>
      </p:sp>
      <p:sp>
        <p:nvSpPr>
          <p:cNvPr id="12" name="Text 6"/>
          <p:cNvSpPr/>
          <p:nvPr/>
        </p:nvSpPr>
        <p:spPr>
          <a:xfrm>
            <a:off x="1166813" y="2647950"/>
            <a:ext cx="3817937" cy="228600"/>
          </a:xfrm>
          <a:prstGeom prst="rect">
            <a:avLst/>
          </a:prstGeom>
          <a:noFill/>
          <a:ln/>
        </p:spPr>
        <p:txBody>
          <a:bodyPr wrap="square" rtlCol="0" anchor="ctr"/>
          <a:lstStyle/>
          <a:p>
            <a:pPr algn="l"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Diamante 1: Foco no Problema Certo</a:t>
            </a:r>
            <a:endParaRPr lang="en-US" sz="1350" dirty="0"/>
          </a:p>
        </p:txBody>
      </p:sp>
      <p:sp>
        <p:nvSpPr>
          <p:cNvPr id="13" name="Text 7"/>
          <p:cNvSpPr/>
          <p:nvPr/>
        </p:nvSpPr>
        <p:spPr>
          <a:xfrm>
            <a:off x="1066800" y="3095625"/>
            <a:ext cx="4033838" cy="1666875"/>
          </a:xfrm>
          <a:prstGeom prst="rect">
            <a:avLst/>
          </a:prstGeom>
          <a:noFill/>
          <a:ln/>
        </p:spPr>
        <p:txBody>
          <a:bodyPr wrap="square" rtlCol="0" anchor="ctr"/>
          <a:lstStyle/>
          <a:p>
            <a:pPr algn="l" marL="342900" indent="-342900">
              <a:lnSpc>
                <a:spcPts val="1326"/>
              </a:lnSpc>
              <a:buSzPct val="100000"/>
              <a:buFont typeface="+mj-lt"/>
              <a:buAutoNum type="arabicPeriod" startAt="1"/>
            </a:pPr>
            <a:r>
              <a:rPr lang="en-US" sz="975" b="1" spc="-10" kern="0" dirty="0">
                <a:solidFill>
                  <a:srgbClr val="FFFFFF">
                    <a:alpha val="99000"/>
                  </a:srgbClr>
                </a:solidFill>
                <a:latin typeface="Inter" pitchFamily="34" charset="0"/>
                <a:ea typeface="Inter" pitchFamily="34" charset="-122"/>
                <a:cs typeface="Inter" pitchFamily="34" charset="-120"/>
              </a:rPr>
              <a:t>Descobrir (Divergir):</a:t>
            </a:r>
            <a:pPr algn="l" indent="0" marL="0">
              <a:lnSpc>
                <a:spcPts val="1326"/>
              </a:lnSpc>
              <a:buNone/>
            </a:pPr>
            <a:r>
              <a:rPr lang="en-US" sz="975" spc="-10" kern="0" dirty="0">
                <a:solidFill>
                  <a:srgbClr val="FFFFFF">
                    <a:alpha val="99000"/>
                  </a:srgbClr>
                </a:solidFill>
                <a:latin typeface="Inter" pitchFamily="34" charset="0"/>
                <a:ea typeface="Inter" pitchFamily="34" charset="-122"/>
                <a:cs typeface="Inter" pitchFamily="34" charset="-120"/>
              </a:rPr>
              <a:t> Explorar o Problema</a:t>
            </a:r>
            <a:endParaRPr lang="en-US" sz="975" dirty="0"/>
          </a:p>
          <a:p>
            <a:pPr algn="l" marL="342900" indent="-342900">
              <a:lnSpc>
                <a:spcPts val="1326"/>
              </a:lnSpc>
              <a:buSzPct val="100000"/>
              <a:buChar char="•"/>
            </a:pPr>
            <a:r>
              <a:rPr lang="en-US" sz="975" spc="-10" kern="0" dirty="0">
                <a:solidFill>
                  <a:srgbClr val="FFFFFF">
                    <a:alpha val="99000"/>
                  </a:srgbClr>
                </a:solidFill>
                <a:latin typeface="Inter" pitchFamily="34" charset="0"/>
                <a:ea typeface="Inter" pitchFamily="34" charset="-122"/>
                <a:cs typeface="Inter" pitchFamily="34" charset="-120"/>
              </a:rPr>
              <a:t>O que fazemos? Pesquisar e explorar as dores do usuário de forma ampla.</a:t>
            </a:r>
            <a:endParaRPr lang="en-US" sz="975" dirty="0"/>
          </a:p>
          <a:p>
            <a:pPr algn="l" marL="342900" indent="-342900">
              <a:lnSpc>
                <a:spcPts val="1326"/>
              </a:lnSpc>
              <a:buSzPct val="100000"/>
              <a:buChar char="•"/>
            </a:pPr>
            <a:r>
              <a:rPr lang="en-US" sz="975" spc="-10" kern="0" dirty="0">
                <a:solidFill>
                  <a:srgbClr val="FFFFFF">
                    <a:alpha val="99000"/>
                  </a:srgbClr>
                </a:solidFill>
                <a:latin typeface="Inter" pitchFamily="34" charset="0"/>
                <a:ea typeface="Inter" pitchFamily="34" charset="-122"/>
                <a:cs typeface="Inter" pitchFamily="34" charset="-120"/>
              </a:rPr>
              <a:t>Exemplo: Entrevistar alunos sobre suas frustrações com apps de eventos.</a:t>
            </a:r>
            <a:endParaRPr lang="en-US" sz="975" dirty="0"/>
          </a:p>
          <a:p>
            <a:pPr algn="l" marL="342900" indent="-342900">
              <a:lnSpc>
                <a:spcPts val="1326"/>
              </a:lnSpc>
              <a:buSzPct val="100000"/>
              <a:buFont typeface="+mj-lt"/>
              <a:buAutoNum type="arabicPeriod" startAt="1"/>
            </a:pPr>
            <a:r>
              <a:rPr lang="en-US" sz="975" b="1" spc="-10" kern="0" dirty="0">
                <a:solidFill>
                  <a:srgbClr val="FFFFFF">
                    <a:alpha val="99000"/>
                  </a:srgbClr>
                </a:solidFill>
                <a:latin typeface="Inter" pitchFamily="34" charset="0"/>
                <a:ea typeface="Inter" pitchFamily="34" charset="-122"/>
                <a:cs typeface="Inter" pitchFamily="34" charset="-120"/>
              </a:rPr>
              <a:t>Definir (Convergir):</a:t>
            </a:r>
            <a:pPr algn="l" indent="0" marL="0">
              <a:lnSpc>
                <a:spcPts val="1326"/>
              </a:lnSpc>
              <a:buNone/>
            </a:pPr>
            <a:r>
              <a:rPr lang="en-US" sz="975" spc="-10" kern="0" dirty="0">
                <a:solidFill>
                  <a:srgbClr val="FFFFFF">
                    <a:alpha val="99000"/>
                  </a:srgbClr>
                </a:solidFill>
                <a:latin typeface="Inter" pitchFamily="34" charset="0"/>
                <a:ea typeface="Inter" pitchFamily="34" charset="-122"/>
                <a:cs typeface="Inter" pitchFamily="34" charset="-120"/>
              </a:rPr>
              <a:t> Focar no Problema Principal</a:t>
            </a:r>
            <a:endParaRPr lang="en-US" sz="975" dirty="0"/>
          </a:p>
          <a:p>
            <a:pPr algn="l" marL="342900" indent="-342900">
              <a:lnSpc>
                <a:spcPts val="1326"/>
              </a:lnSpc>
              <a:buSzPct val="100000"/>
              <a:buChar char="•"/>
            </a:pPr>
            <a:r>
              <a:rPr lang="en-US" sz="975" spc="-10" kern="0" dirty="0">
                <a:solidFill>
                  <a:srgbClr val="FFFFFF">
                    <a:alpha val="99000"/>
                  </a:srgbClr>
                </a:solidFill>
                <a:latin typeface="Inter" pitchFamily="34" charset="0"/>
                <a:ea typeface="Inter" pitchFamily="34" charset="-122"/>
                <a:cs typeface="Inter" pitchFamily="34" charset="-120"/>
              </a:rPr>
              <a:t>O que fazemos? Sintetizar a pesquisa para definir o problema a ser resolvido.</a:t>
            </a:r>
            <a:endParaRPr lang="en-US" sz="975" dirty="0"/>
          </a:p>
          <a:p>
            <a:pPr algn="l" marL="342900" indent="-342900">
              <a:lnSpc>
                <a:spcPts val="1326"/>
              </a:lnSpc>
              <a:buSzPct val="100000"/>
              <a:buChar char="•"/>
            </a:pPr>
            <a:r>
              <a:rPr lang="en-US" sz="975" spc="-10" kern="0" dirty="0">
                <a:solidFill>
                  <a:srgbClr val="FFFFFF">
                    <a:alpha val="99000"/>
                  </a:srgbClr>
                </a:solidFill>
                <a:latin typeface="Inter" pitchFamily="34" charset="0"/>
                <a:ea typeface="Inter" pitchFamily="34" charset="-122"/>
                <a:cs typeface="Inter" pitchFamily="34" charset="-120"/>
              </a:rPr>
              <a:t>Exemplo: "Os alunos precisam de uma forma centralizada para gerenciar sua participação na SIC".</a:t>
            </a:r>
            <a:endParaRPr lang="en-US" sz="975" dirty="0"/>
          </a:p>
        </p:txBody>
      </p:sp>
      <p:sp>
        <p:nvSpPr>
          <p:cNvPr id="14" name="Text 8"/>
          <p:cNvSpPr/>
          <p:nvPr/>
        </p:nvSpPr>
        <p:spPr>
          <a:xfrm>
            <a:off x="942975" y="140494"/>
            <a:ext cx="771048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2: O Processo de Design: Do Problema à Solução</a:t>
            </a:r>
            <a:endParaRPr lang="en-US" sz="3600" dirty="0"/>
          </a:p>
        </p:txBody>
      </p:sp>
      <p:sp>
        <p:nvSpPr>
          <p:cNvPr id="15" name="Text 9"/>
          <p:cNvSpPr/>
          <p:nvPr/>
        </p:nvSpPr>
        <p:spPr>
          <a:xfrm>
            <a:off x="942975" y="1350169"/>
            <a:ext cx="8391525" cy="238125"/>
          </a:xfrm>
          <a:prstGeom prst="rect">
            <a:avLst/>
          </a:prstGeom>
          <a:noFill/>
          <a:ln/>
        </p:spPr>
        <p:txBody>
          <a:bodyPr wrap="square" rtlCol="0" anchor="ctr"/>
          <a:lstStyle/>
          <a:p>
            <a:pPr algn="l" indent="0" marL="0">
              <a:lnSpc>
                <a:spcPts val="1890"/>
              </a:lnSpc>
              <a:buNone/>
            </a:pPr>
            <a:r>
              <a:rPr lang="en-US" sz="1350" b="1" i="1" spc="-13" kern="0" dirty="0">
                <a:solidFill>
                  <a:srgbClr val="9C0000">
                    <a:alpha val="99000"/>
                  </a:srgbClr>
                </a:solidFill>
                <a:latin typeface="Inter" pitchFamily="34" charset="0"/>
                <a:ea typeface="Inter" pitchFamily="34" charset="-122"/>
                <a:cs typeface="Inter" pitchFamily="34" charset="-120"/>
              </a:rPr>
              <a:t>O Processo "Double Diamond"</a:t>
            </a:r>
            <a:endParaRPr lang="en-US" sz="1350" dirty="0"/>
          </a:p>
        </p:txBody>
      </p:sp>
      <p:sp>
        <p:nvSpPr>
          <p:cNvPr id="16" name="Text 10"/>
          <p:cNvSpPr/>
          <p:nvPr/>
        </p:nvSpPr>
        <p:spPr>
          <a:xfrm>
            <a:off x="942975" y="1702594"/>
            <a:ext cx="8391525" cy="614363"/>
          </a:xfrm>
          <a:prstGeom prst="rect">
            <a:avLst/>
          </a:prstGeom>
          <a:noFill/>
          <a:ln/>
        </p:spPr>
        <p:txBody>
          <a:bodyPr wrap="square" rtlCol="0" anchor="ctr"/>
          <a:lstStyle/>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O Double Diamond é mais do que um fluxograma, é um mapa mental para resolver problemas de forma estruturada. Ele garante que a equipe não pule direto para a solução antes de entender profundamente o problema. Ele se divide em dois grandes momentos: focar no problema certo e, depois, focar na solução certa.</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5763" y="923925"/>
            <a:ext cx="6915150" cy="3643313"/>
          </a:xfrm>
          <a:prstGeom prst="rect">
            <a:avLst/>
          </a:prstGeom>
          <a:noFill/>
          <a:ln/>
        </p:spPr>
        <p:txBody>
          <a:bodyPr wrap="square" rtlCol="0" anchor="ctr"/>
          <a:lstStyle/>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Trocando "Achismo" por Evidências</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 pesquisa é o alicerce do Design Centrado no Usuário. Sem ela, estamos apenas adivinhando. É a etapa que garante que estamos resolvendo um problema real, para uma pessoa real.</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Como Fazer Pesquisa de Forma Simples e Rápida:</a:t>
            </a:r>
            <a:endParaRPr lang="en-US" sz="1200" dirty="0"/>
          </a:p>
          <a:p>
            <a:pPr algn="l" marL="3429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Entrevistas de Guerrilha:</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O que é: Uma conversa informal com 5 a 10 pessoas que se encaixam no seu público-alvo. Você só precisa de 3 a 5 perguntas abertas para gerar insights valiosos.</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Por que funciona? Permite obter dados qualitativos rapidamente. Você entende as motivações, frustrações e o contexto do usuário com as palavras dele.</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 Poderíamos abordar alunos no campus e perguntar: "Como você se organiza durante a SIC? O que mais te frustra nos eventos acadêmicos?".</a:t>
            </a:r>
            <a:endParaRPr lang="en-US" sz="1200" dirty="0"/>
          </a:p>
        </p:txBody>
      </p:sp>
      <p:sp>
        <p:nvSpPr>
          <p:cNvPr id="4" name="Text 1"/>
          <p:cNvSpPr/>
          <p:nvPr/>
        </p:nvSpPr>
        <p:spPr>
          <a:xfrm>
            <a:off x="385763" y="376238"/>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Entendendo o Usuário</a:t>
            </a:r>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971550" y="409575"/>
            <a:ext cx="7196138" cy="5776913"/>
          </a:xfrm>
          <a:prstGeom prst="rect">
            <a:avLst/>
          </a:prstGeom>
          <a:solidFill>
            <a:srgbClr val="9A0000"/>
          </a:solidFill>
          <a:ln/>
        </p:spPr>
        <p:txBody>
          <a:bodyPr wrap="square" rtlCol="0" anchor="ctr"/>
          <a:lstStyle/>
          <a:p>
            <a:pPr indent="0" marL="0">
              <a:buNone/>
            </a:pPr>
            <a:endParaRPr lang="en-US" dirty="0"/>
          </a:p>
        </p:txBody>
      </p:sp>
      <p:sp>
        <p:nvSpPr>
          <p:cNvPr id="3" name="Text 1"/>
          <p:cNvSpPr/>
          <p:nvPr/>
        </p:nvSpPr>
        <p:spPr>
          <a:xfrm>
            <a:off x="1166813" y="623888"/>
            <a:ext cx="7267575" cy="4362450"/>
          </a:xfrm>
          <a:prstGeom prst="rect">
            <a:avLst/>
          </a:prstGeom>
          <a:noFill/>
          <a:ln/>
        </p:spPr>
        <p:txBody>
          <a:bodyPr wrap="square" rtlCol="0" anchor="ctr"/>
          <a:lstStyle/>
          <a:p>
            <a:pPr algn="ctr"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Exemplo de Roteiro para Entrevista de Guerrilha</a:t>
            </a:r>
            <a:endParaRPr lang="en-US" sz="1800" dirty="0"/>
          </a:p>
          <a:p>
            <a:pPr algn="ctr" indent="0" marL="0">
              <a:lnSpc>
                <a:spcPts val="1680"/>
              </a:lnSpc>
              <a:buNone/>
            </a:pPr>
            <a:r>
              <a:rPr lang="en-US" sz="1200" i="1" spc="-12" kern="0" dirty="0">
                <a:solidFill>
                  <a:srgbClr val="FFFFFF">
                    <a:alpha val="99000"/>
                  </a:srgbClr>
                </a:solidFill>
                <a:latin typeface="Inter" pitchFamily="34" charset="0"/>
                <a:ea typeface="Inter" pitchFamily="34" charset="-122"/>
                <a:cs typeface="Inter" pitchFamily="34" charset="-120"/>
              </a:rPr>
              <a:t>(Abordando um aluno no corredor do campus)</a:t>
            </a:r>
            <a:endParaRPr lang="en-US" sz="1800" dirty="0"/>
          </a:p>
          <a:p>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"Olá, tudo bem? Meu nome é Carla, sou da organização da SIC.</a:t>
            </a:r>
            <a:endParaRPr lang="en-US" sz="1800" dirty="0"/>
          </a:p>
          <a:p>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Posso te fazer 3 perguntas rápidas sobre sua experiência em eventos acadêmicos? Leva só 2 minutos."</a:t>
            </a:r>
            <a:endParaRPr lang="en-US" sz="1800" dirty="0"/>
          </a:p>
          <a:p>
            <a:pPr algn="ctr" marL="342900" indent="-342900">
              <a:lnSpc>
                <a:spcPts val="1680"/>
              </a:lnSpc>
              <a:buSzPct val="100000"/>
              <a:buFont typeface="+mj-lt"/>
              <a:buAutoNum type="arabicPeriod" startAt="1"/>
            </a:pPr>
            <a:r>
              <a:rPr lang="en-US" sz="1200" b="1" spc="-12" kern="0" dirty="0">
                <a:solidFill>
                  <a:srgbClr val="FFFFFF">
                    <a:alpha val="99000"/>
                  </a:srgbClr>
                </a:solidFill>
                <a:latin typeface="Inter" pitchFamily="34" charset="0"/>
                <a:ea typeface="Inter" pitchFamily="34" charset="-122"/>
                <a:cs typeface="Inter" pitchFamily="34" charset="-120"/>
              </a:rPr>
              <a:t>Pergunta de Abertura (Contexto)</a:t>
            </a:r>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 "Me conta um pouco, como você costuma se organizar para participar dos eventos da faculdade, como a SIC?"</a:t>
            </a:r>
            <a:endParaRPr lang="en-US" sz="1800" dirty="0"/>
          </a:p>
          <a:p>
            <a:pPr algn="ctr" lvl="1" marL="685800" indent="-342900">
              <a:lnSpc>
                <a:spcPts val="1680"/>
              </a:lnSpc>
              <a:buSzPct val="100000"/>
              <a:buChar char="•"/>
            </a:pPr>
            <a:r>
              <a:rPr lang="en-US" sz="1200" spc="-12" kern="0" dirty="0">
                <a:solidFill>
                  <a:srgbClr val="FFFFFF">
                    <a:alpha val="99000"/>
                  </a:srgbClr>
                </a:solidFill>
                <a:latin typeface="Inter" pitchFamily="34" charset="0"/>
                <a:ea typeface="Inter" pitchFamily="34" charset="-122"/>
                <a:cs typeface="Inter" pitchFamily="34" charset="-120"/>
              </a:rPr>
              <a:t>Objetivo: Entender o comportamento atual do usuário sem influenciá-lo.</a:t>
            </a:r>
            <a:endParaRPr lang="en-US" sz="1800" dirty="0"/>
          </a:p>
          <a:p>
            <a:pPr algn="ctr" marL="342900" indent="-342900">
              <a:lnSpc>
                <a:spcPts val="1680"/>
              </a:lnSpc>
              <a:buSzPct val="100000"/>
              <a:buFont typeface="+mj-lt"/>
              <a:buAutoNum type="arabicPeriod" startAt="1"/>
            </a:pPr>
            <a:r>
              <a:rPr lang="en-US" sz="1200" b="1" spc="-12" kern="0" dirty="0">
                <a:solidFill>
                  <a:srgbClr val="FFFFFF">
                    <a:alpha val="99000"/>
                  </a:srgbClr>
                </a:solidFill>
                <a:latin typeface="Inter" pitchFamily="34" charset="0"/>
                <a:ea typeface="Inter" pitchFamily="34" charset="-122"/>
                <a:cs typeface="Inter" pitchFamily="34" charset="-120"/>
              </a:rPr>
              <a:t>Pergunta da Dor (Foco no Problema):</a:t>
            </a:r>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 "O que você acha mais confuso ou frustrante durante a semana de um evento como a SIC?"</a:t>
            </a:r>
            <a:endParaRPr lang="en-US" sz="1800" dirty="0"/>
          </a:p>
          <a:p>
            <a:pPr algn="ctr" lvl="1" marL="685800" indent="-342900">
              <a:lnSpc>
                <a:spcPts val="1680"/>
              </a:lnSpc>
              <a:buSzPct val="100000"/>
              <a:buChar char="•"/>
            </a:pPr>
            <a:r>
              <a:rPr lang="en-US" sz="1200" spc="-12" kern="0" dirty="0">
                <a:solidFill>
                  <a:srgbClr val="FFFFFF">
                    <a:alpha val="99000"/>
                  </a:srgbClr>
                </a:solidFill>
                <a:latin typeface="Inter" pitchFamily="34" charset="0"/>
                <a:ea typeface="Inter" pitchFamily="34" charset="-122"/>
                <a:cs typeface="Inter" pitchFamily="34" charset="-120"/>
              </a:rPr>
              <a:t>Objetivo: Deixar o usuário livre para falar sobre suas maiores dores (horários, salas, inscrições, etc.).</a:t>
            </a:r>
            <a:endParaRPr lang="en-US" sz="1800" dirty="0"/>
          </a:p>
          <a:p>
            <a:pPr algn="ctr" marL="342900" indent="-342900">
              <a:lnSpc>
                <a:spcPts val="1680"/>
              </a:lnSpc>
              <a:buSzPct val="100000"/>
              <a:buFont typeface="+mj-lt"/>
              <a:buAutoNum type="arabicPeriod" startAt="1"/>
            </a:pPr>
            <a:r>
              <a:rPr lang="en-US" sz="1200" spc="-12" kern="0" dirty="0">
                <a:solidFill>
                  <a:srgbClr val="FFFFFF">
                    <a:alpha val="99000"/>
                  </a:srgbClr>
                </a:solidFill>
                <a:latin typeface="Inter" pitchFamily="34" charset="0"/>
                <a:ea typeface="Inter" pitchFamily="34" charset="-122"/>
                <a:cs typeface="Inter" pitchFamily="34" charset="-120"/>
              </a:rPr>
              <a:t>P</a:t>
            </a:r>
            <a:pPr algn="ctr" indent="0" marL="0">
              <a:lnSpc>
                <a:spcPts val="1680"/>
              </a:lnSpc>
              <a:buNone/>
            </a:pPr>
            <a:r>
              <a:rPr lang="en-US" sz="1200" b="1" spc="-12" kern="0" dirty="0">
                <a:solidFill>
                  <a:srgbClr val="FFFFFF">
                    <a:alpha val="99000"/>
                  </a:srgbClr>
                </a:solidFill>
                <a:latin typeface="Inter" pitchFamily="34" charset="0"/>
                <a:ea typeface="Inter" pitchFamily="34" charset="-122"/>
                <a:cs typeface="Inter" pitchFamily="34" charset="-120"/>
              </a:rPr>
              <a:t>ergunta Mágica (Foco na Solução): </a:t>
            </a:r>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"Se você pudesse ter um 'superpoder' para facilitar sua vida usando o site de inscrição, qual seria?"</a:t>
            </a:r>
            <a:endParaRPr lang="en-US" sz="1800" dirty="0"/>
          </a:p>
          <a:p>
            <a:pPr algn="ctr" lvl="1" marL="685800" indent="-342900">
              <a:lnSpc>
                <a:spcPts val="1680"/>
              </a:lnSpc>
              <a:buSzPct val="100000"/>
              <a:buChar char="•"/>
            </a:pPr>
            <a:r>
              <a:rPr lang="en-US" sz="1200" spc="-12" kern="0" dirty="0">
                <a:solidFill>
                  <a:srgbClr val="FFFFFF">
                    <a:alpha val="99000"/>
                  </a:srgbClr>
                </a:solidFill>
                <a:latin typeface="Inter" pitchFamily="34" charset="0"/>
                <a:ea typeface="Inter" pitchFamily="34" charset="-122"/>
                <a:cs typeface="Inter" pitchFamily="34" charset="-120"/>
              </a:rPr>
              <a:t>Objetivo: Descobrir o que o usuário mais valoriza em uma solução, de forma criativa.</a:t>
            </a:r>
            <a:endParaRPr 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676775" y="-471487"/>
            <a:ext cx="4138613" cy="6019800"/>
          </a:xfrm>
          <a:prstGeom prst="rect">
            <a:avLst/>
          </a:prstGeom>
          <a:solidFill>
            <a:srgbClr val="9C0000"/>
          </a:solidFill>
          <a:ln/>
        </p:spPr>
        <p:txBody>
          <a:bodyPr wrap="square" rtlCol="0" anchor="ctr"/>
          <a:lstStyle/>
          <a:p>
            <a:pPr indent="0" marL="0">
              <a:buNone/>
            </a:pPr>
            <a:endParaRPr lang="en-US" dirty="0"/>
          </a:p>
        </p:txBody>
      </p:sp>
      <p:sp>
        <p:nvSpPr>
          <p:cNvPr id="4" name="Text 1"/>
          <p:cNvSpPr/>
          <p:nvPr/>
        </p:nvSpPr>
        <p:spPr>
          <a:xfrm>
            <a:off x="609600" y="609600"/>
            <a:ext cx="3552825" cy="3429000"/>
          </a:xfrm>
          <a:prstGeom prst="rect">
            <a:avLst/>
          </a:prstGeom>
          <a:noFill/>
          <a:ln/>
        </p:spPr>
        <p:txBody>
          <a:bodyPr wrap="square" rtlCol="0" anchor="ctr"/>
          <a:lstStyle/>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Micro-Pesquisas:</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O que é: Um formulário curto (Google Forms, etc.) com 2 a 3 perguntas de múltipla escolha para validar uma dor específica.</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Por que funciona? Permite quantificar um problema. Se 80% dos respondentes dizem que "encontrar a sala da próxima palestra é um problema", você tem uma evidência forte para justificar uma funcionalidade.</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 Poderíamos enviar um formulário perguntando: "Qual a sua maior dificuldade na SIC? a) Montar minha agenda, b) Achar as salas, c) Obter os certificados".</a:t>
            </a:r>
            <a:endParaRPr lang="en-US" sz="1200" dirty="0"/>
          </a:p>
        </p:txBody>
      </p:sp>
      <p:sp>
        <p:nvSpPr>
          <p:cNvPr id="5" name="Text 2"/>
          <p:cNvSpPr/>
          <p:nvPr/>
        </p:nvSpPr>
        <p:spPr>
          <a:xfrm>
            <a:off x="5048250" y="381000"/>
            <a:ext cx="3943350" cy="4533900"/>
          </a:xfrm>
          <a:prstGeom prst="rect">
            <a:avLst/>
          </a:prstGeom>
          <a:noFill/>
          <a:ln/>
        </p:spPr>
        <p:txBody>
          <a:bodyPr wrap="square" rtlCol="0" anchor="ctr"/>
          <a:lstStyle/>
          <a:p>
            <a:pPr algn="l" indent="0" marL="0">
              <a:lnSpc>
                <a:spcPts val="2160"/>
              </a:lnSpc>
              <a:buNone/>
            </a:pPr>
            <a:r>
              <a:rPr lang="en-US" sz="1800" b="1" spc="-36" kern="0" dirty="0">
                <a:solidFill>
                  <a:srgbClr val="FFFFFF">
                    <a:alpha val="99000"/>
                  </a:srgbClr>
                </a:solidFill>
                <a:latin typeface="Inter" pitchFamily="34" charset="0"/>
                <a:ea typeface="Inter" pitchFamily="34" charset="-122"/>
                <a:cs typeface="Inter" pitchFamily="34" charset="-120"/>
              </a:rPr>
              <a:t>Exemplo de Micro-Pesquisa (Google Forms)</a:t>
            </a:r>
            <a:endParaRPr lang="en-US" sz="1800" dirty="0"/>
          </a:p>
          <a:p>
            <a:pPr algn="l" indent="0" marL="0">
              <a:lnSpc>
                <a:spcPts val="1530"/>
              </a:lnSpc>
              <a:buNone/>
            </a:pPr>
            <a:r>
              <a:rPr lang="en-US" sz="1125" b="1" i="1" spc="-11" kern="0" dirty="0">
                <a:solidFill>
                  <a:srgbClr val="FFFFFF">
                    <a:alpha val="99000"/>
                  </a:srgbClr>
                </a:solidFill>
                <a:latin typeface="Inter" pitchFamily="34" charset="0"/>
                <a:ea typeface="Inter" pitchFamily="34" charset="-122"/>
                <a:cs typeface="Inter" pitchFamily="34" charset="-120"/>
              </a:rPr>
              <a:t>Título: Sua Opinião sobre a SIC (1 min)</a:t>
            </a:r>
            <a:endParaRPr lang="en-US" sz="1800" dirty="0"/>
          </a:p>
          <a:p>
            <a:pPr algn="l" indent="0" marL="0">
              <a:lnSpc>
                <a:spcPts val="1530"/>
              </a:lnSpc>
              <a:buNone/>
            </a:pPr>
            <a:r>
              <a:rPr lang="en-US" sz="1125" b="1" spc="-11" kern="0" dirty="0">
                <a:solidFill>
                  <a:srgbClr val="FFFFFF">
                    <a:alpha val="99000"/>
                  </a:srgbClr>
                </a:solidFill>
                <a:latin typeface="Inter" pitchFamily="34" charset="0"/>
                <a:ea typeface="Inter" pitchFamily="34" charset="-122"/>
                <a:cs typeface="Inter" pitchFamily="34" charset="-120"/>
              </a:rPr>
              <a:t>Pergunta 1: </a:t>
            </a:r>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Qual a sua maior dificuldade ao participar de eventos como a SIC?</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Achar as informações sobre horários e salas das palestras.</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Conseguir me inscrever nas atividades que eu quero antes que as vagas acabem.</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Lembrar de todas as atividades em que me inscrevi.</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Obter meus certificados depois que o evento acaba.</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Outro: __________</a:t>
            </a:r>
            <a:endParaRPr lang="en-US" sz="1800" dirty="0"/>
          </a:p>
          <a:p>
            <a:pPr algn="l" indent="0" marL="0">
              <a:lnSpc>
                <a:spcPts val="1530"/>
              </a:lnSpc>
              <a:buNone/>
            </a:pPr>
            <a:r>
              <a:rPr lang="en-US" sz="1125" b="1" spc="-11" kern="0" dirty="0">
                <a:solidFill>
                  <a:srgbClr val="FFFFFF">
                    <a:alpha val="99000"/>
                  </a:srgbClr>
                </a:solidFill>
                <a:latin typeface="Inter" pitchFamily="34" charset="0"/>
                <a:ea typeface="Inter" pitchFamily="34" charset="-122"/>
                <a:cs typeface="Inter" pitchFamily="34" charset="-120"/>
              </a:rPr>
              <a:t>Pergunta 2:</a:t>
            </a:r>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Como você geralmente acessa a programação do evento?</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Pelo site do evento no celular.</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Por fotos ou prints que eu tiro da programação.</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Pelo material impresso (folder).</a:t>
            </a:r>
            <a:endParaRPr lang="en-US" sz="1800"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 Peço para amigos no WhatsApp.</a:t>
            </a:r>
            <a:endParaRPr 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771525" y="1800225"/>
            <a:ext cx="7691437" cy="2357438"/>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Os dados brutos da pesquisa (anotações de entrevistas, respostas de formulários) são o ponto de partida. O verdadeiro valor aparece quando analisamos esses dados, encontramos padrões e os usamos para construir uma Persona.</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Passo 1: </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Analisando os Dados e Encontrando Padrões</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Imagine que, após as pesquisas, você percebe que vários alunos disseram coisas parecidas:</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a:t>
            </a:r>
            <a:pPr algn="l" indent="0" marL="0">
              <a:lnSpc>
                <a:spcPts val="1680"/>
              </a:lnSpc>
              <a:buNone/>
            </a:pPr>
            <a:r>
              <a:rPr lang="en-US" sz="1200" i="1" spc="-12" kern="0" dirty="0">
                <a:solidFill>
                  <a:srgbClr val="000000"/>
                </a:solidFill>
                <a:latin typeface="Inter" pitchFamily="34" charset="0"/>
                <a:ea typeface="Inter" pitchFamily="34" charset="-122"/>
                <a:cs typeface="Inter" pitchFamily="34" charset="-120"/>
              </a:rPr>
              <a:t>Eu sempre perco o horário da palestra porque a agenda é confusa no celular."</a:t>
            </a:r>
            <a:endParaRPr lang="en-US" sz="1200" dirty="0"/>
          </a:p>
          <a:p>
            <a:pPr algn="l" marL="342900" indent="-342900">
              <a:lnSpc>
                <a:spcPts val="1680"/>
              </a:lnSpc>
              <a:buSzPct val="100000"/>
              <a:buChar char="•"/>
            </a:pPr>
            <a:r>
              <a:rPr lang="en-US" sz="1200" i="1" spc="-12" kern="0" dirty="0">
                <a:solidFill>
                  <a:srgbClr val="000000"/>
                </a:solidFill>
                <a:latin typeface="Inter" pitchFamily="34" charset="0"/>
                <a:ea typeface="Inter" pitchFamily="34" charset="-122"/>
                <a:cs typeface="Inter" pitchFamily="34" charset="-120"/>
              </a:rPr>
              <a:t>"É um saco ter que ir atrás da organização pra pegar o certificado semanas depois."</a:t>
            </a:r>
            <a:endParaRPr lang="en-US" sz="1200" dirty="0"/>
          </a:p>
          <a:p>
            <a:pPr algn="l" marL="342900" indent="-342900">
              <a:lnSpc>
                <a:spcPts val="1680"/>
              </a:lnSpc>
              <a:buSzPct val="100000"/>
              <a:buChar char="•"/>
            </a:pPr>
            <a:r>
              <a:rPr lang="en-US" sz="1200" i="1" spc="-12" kern="0" dirty="0">
                <a:solidFill>
                  <a:srgbClr val="000000"/>
                </a:solidFill>
                <a:latin typeface="Inter" pitchFamily="34" charset="0"/>
                <a:ea typeface="Inter" pitchFamily="34" charset="-122"/>
                <a:cs typeface="Inter" pitchFamily="34" charset="-120"/>
              </a:rPr>
              <a:t>"Eu queria muito ir numa palestra de IA, mas não consegui achar ela no meio de tantas outras."</a:t>
            </a:r>
            <a:endParaRPr lang="en-US" sz="1200" dirty="0"/>
          </a:p>
          <a:p>
            <a:pPr algn="l" marL="342900" indent="-342900">
              <a:lnSpc>
                <a:spcPts val="1680"/>
              </a:lnSpc>
              <a:buSzPct val="100000"/>
              <a:buChar char="•"/>
            </a:pPr>
            <a:r>
              <a:rPr lang="en-US" sz="1200" i="1" spc="-12" kern="0" dirty="0">
                <a:solidFill>
                  <a:srgbClr val="000000"/>
                </a:solidFill>
                <a:latin typeface="Inter" pitchFamily="34" charset="0"/>
                <a:ea typeface="Inter" pitchFamily="34" charset="-122"/>
                <a:cs typeface="Inter" pitchFamily="34" charset="-120"/>
              </a:rPr>
              <a:t>"A internet no campus é horrível, preciso que as informações carreguem rápido."</a:t>
            </a:r>
            <a:endParaRPr lang="en-US" sz="1200" dirty="0"/>
          </a:p>
        </p:txBody>
      </p:sp>
      <p:sp>
        <p:nvSpPr>
          <p:cNvPr id="4" name="Text 1"/>
          <p:cNvSpPr/>
          <p:nvPr/>
        </p:nvSpPr>
        <p:spPr>
          <a:xfrm>
            <a:off x="385763" y="376238"/>
            <a:ext cx="860583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O Resultado da Pesquisa: Dando um Rosto ao Usuário</a:t>
            </a:r>
            <a:endParaRPr lang="en-US"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28650" y="1785938"/>
            <a:ext cx="7905750" cy="3057525"/>
          </a:xfrm>
          <a:prstGeom prst="rect">
            <a:avLst/>
          </a:prstGeom>
          <a:solidFill>
            <a:srgbClr val="9C0000"/>
          </a:solidFill>
          <a:ln/>
        </p:spPr>
        <p:txBody>
          <a:bodyPr wrap="square" rtlCol="0" anchor="ctr"/>
          <a:lstStyle/>
          <a:p>
            <a:pPr indent="0" marL="0">
              <a:buNone/>
            </a:pPr>
            <a:endParaRPr lang="en-US" dirty="0"/>
          </a:p>
        </p:txBody>
      </p:sp>
      <p:sp>
        <p:nvSpPr>
          <p:cNvPr id="4" name="Shape 1"/>
          <p:cNvSpPr/>
          <p:nvPr/>
        </p:nvSpPr>
        <p:spPr>
          <a:xfrm>
            <a:off x="947737" y="2066925"/>
            <a:ext cx="1871663" cy="2490788"/>
          </a:xfrm>
          <a:prstGeom prst="rect">
            <a:avLst/>
          </a:prstGeom>
          <a:solidFill>
            <a:srgbClr val="3D38F5"/>
          </a:solidFill>
          <a:ln/>
        </p:spPr>
      </p:sp>
      <p:pic>
        <p:nvPicPr>
          <p:cNvPr id="5" name="Image 0" descr="preencoded.png">    </p:cNvPr>
          <p:cNvPicPr>
            <a:picLocks noChangeAspect="1"/>
          </p:cNvPicPr>
          <p:nvPr/>
        </p:nvPicPr>
        <p:blipFill>
          <a:blip r:embed="rId1"/>
          <a:stretch>
            <a:fillRect/>
          </a:stretch>
        </p:blipFill>
        <p:spPr>
          <a:xfrm>
            <a:off x="-1414462" y="1785938"/>
            <a:ext cx="1871663" cy="2490788"/>
          </a:xfrm>
          <a:prstGeom prst="rect">
            <a:avLst/>
          </a:prstGeom>
        </p:spPr>
      </p:pic>
      <p:sp>
        <p:nvSpPr>
          <p:cNvPr id="6" name="Text 2"/>
          <p:cNvSpPr/>
          <p:nvPr/>
        </p:nvSpPr>
        <p:spPr>
          <a:xfrm>
            <a:off x="628650" y="609600"/>
            <a:ext cx="8362950" cy="857250"/>
          </a:xfrm>
          <a:prstGeom prst="rect">
            <a:avLst/>
          </a:prstGeom>
          <a:noFill/>
          <a:ln/>
        </p:spPr>
        <p:txBody>
          <a:bodyPr wrap="square" rtlCol="0" anchor="ctr"/>
          <a:lstStyle/>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Passo 2: </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Criando a Persona a partir dos Padrões</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Esses padrões de comportamento, dores e necessidades são agrupados para criar um perfil de usuário arquetípico. Essa é a Ana. Ela não é uma pessoa real, mas representa as necessidades de um grupo real de usuários.</a:t>
            </a:r>
            <a:endParaRPr lang="en-US" sz="1200" dirty="0"/>
          </a:p>
        </p:txBody>
      </p:sp>
      <p:sp>
        <p:nvSpPr>
          <p:cNvPr id="7" name="Text 3"/>
          <p:cNvSpPr/>
          <p:nvPr/>
        </p:nvSpPr>
        <p:spPr>
          <a:xfrm>
            <a:off x="3062288" y="2066925"/>
            <a:ext cx="5776913" cy="2538413"/>
          </a:xfrm>
          <a:prstGeom prst="rect">
            <a:avLst/>
          </a:prstGeom>
          <a:noFill/>
          <a:ln/>
        </p:spPr>
        <p:txBody>
          <a:bodyPr wrap="square" rtlCol="0" anchor="ctr"/>
          <a:lstStyle/>
          <a:p>
            <a:pPr algn="l" indent="0" marL="0">
              <a:lnSpc>
                <a:spcPts val="1530"/>
              </a:lnSpc>
              <a:buNone/>
            </a:pPr>
            <a:r>
              <a:rPr lang="en-US" sz="1125" b="1" spc="-11" kern="0" dirty="0">
                <a:solidFill>
                  <a:srgbClr val="FFFFFF">
                    <a:alpha val="99000"/>
                  </a:srgbClr>
                </a:solidFill>
                <a:latin typeface="Inter" pitchFamily="34" charset="0"/>
                <a:ea typeface="Inter" pitchFamily="34" charset="-122"/>
                <a:cs typeface="Inter" pitchFamily="34" charset="-120"/>
              </a:rPr>
              <a:t>Quem é ela? </a:t>
            </a:r>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Ana, 22 anos, estudante de Ciência da Computação.</a:t>
            </a:r>
            <a:endParaRPr lang="en-US" sz="1125" dirty="0"/>
          </a:p>
          <a:p>
            <a:pPr algn="l" indent="0" marL="0">
              <a:lnSpc>
                <a:spcPts val="1530"/>
              </a:lnSpc>
              <a:buNone/>
            </a:pPr>
            <a:r>
              <a:rPr lang="en-US" sz="1125" b="1" spc="-11" kern="0" dirty="0">
                <a:solidFill>
                  <a:srgbClr val="FFFFFF">
                    <a:alpha val="99000"/>
                  </a:srgbClr>
                </a:solidFill>
                <a:latin typeface="Inter" pitchFamily="34" charset="0"/>
                <a:ea typeface="Inter" pitchFamily="34" charset="-122"/>
                <a:cs typeface="Inter" pitchFamily="34" charset="-120"/>
              </a:rPr>
              <a:t>Seus Objetivos:</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Inscrever-se facilmente em minicursos e palestras.</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Montar uma agenda personalizada com horários e salas.</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Receber notificações para não perder atividades.</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Acessar seus certificados de forma simples após o evento.</a:t>
            </a:r>
            <a:endParaRPr lang="en-US" sz="1125" dirty="0"/>
          </a:p>
          <a:p>
            <a:pPr algn="l" indent="0" marL="0">
              <a:lnSpc>
                <a:spcPts val="1530"/>
              </a:lnSpc>
              <a:buNone/>
            </a:pPr>
            <a:r>
              <a:rPr lang="en-US" sz="1125" b="1" spc="-11" kern="0" dirty="0">
                <a:solidFill>
                  <a:srgbClr val="FFFFFF">
                    <a:alpha val="99000"/>
                  </a:srgbClr>
                </a:solidFill>
                <a:latin typeface="Inter" pitchFamily="34" charset="0"/>
                <a:ea typeface="Inter" pitchFamily="34" charset="-122"/>
                <a:cs typeface="Inter" pitchFamily="34" charset="-120"/>
              </a:rPr>
              <a:t>Suas Dores:</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Agendas de eventos são confusas e difíceis de consultar no celular.</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Ela perde horários importantes e não sabe a sala correta.</a:t>
            </a:r>
            <a:endParaRPr lang="en-US" sz="1125" dirty="0"/>
          </a:p>
          <a:p>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O processo para obter certificados é manual e demorado.</a:t>
            </a:r>
            <a:endParaRPr lang="en-US" sz="1125" dirty="0"/>
          </a:p>
          <a:p>
            <a:pPr algn="l" indent="0" marL="0">
              <a:lnSpc>
                <a:spcPts val="1530"/>
              </a:lnSpc>
              <a:buNone/>
            </a:pPr>
            <a:r>
              <a:rPr lang="en-US" sz="1125" b="1" spc="-11" kern="0" dirty="0">
                <a:solidFill>
                  <a:srgbClr val="FFFFFF">
                    <a:alpha val="99000"/>
                  </a:srgbClr>
                </a:solidFill>
                <a:latin typeface="Inter" pitchFamily="34" charset="0"/>
                <a:ea typeface="Inter" pitchFamily="34" charset="-122"/>
                <a:cs typeface="Inter" pitchFamily="34" charset="-120"/>
              </a:rPr>
              <a:t>Seu Contexto de Uso:</a:t>
            </a:r>
            <a:pPr algn="l" indent="0" marL="0">
              <a:lnSpc>
                <a:spcPts val="1530"/>
              </a:lnSpc>
              <a:buNone/>
            </a:pPr>
            <a:r>
              <a:rPr lang="en-US" sz="1125" spc="-11" kern="0" dirty="0">
                <a:solidFill>
                  <a:srgbClr val="FFFFFF">
                    <a:alpha val="99000"/>
                  </a:srgbClr>
                </a:solidFill>
                <a:latin typeface="Inter" pitchFamily="34" charset="0"/>
                <a:ea typeface="Inter" pitchFamily="34" charset="-122"/>
                <a:cs typeface="Inter" pitchFamily="34" charset="-120"/>
              </a:rPr>
              <a:t> Usa o app no campus, com internet instável, precisando de informações rápidas entre as palestras.</a:t>
            </a:r>
            <a:endParaRPr lang="en-US" sz="11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385763" y="1714500"/>
            <a:ext cx="8605838" cy="3214688"/>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 Persona transforma a meta de "construir um bom app" para "construir um app que a Ana ame e consiga usar". Ela deixa de ser um documento e se torna um membro virtual da equipe, representando o usuário final em todas as discussões.</a:t>
            </a:r>
            <a:endParaRPr lang="en-US" sz="1200" dirty="0"/>
          </a:p>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Os Superpoderes da Persona:</a:t>
            </a:r>
            <a:endParaRPr lang="en-US" sz="1200" dirty="0"/>
          </a:p>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Gera Foco e Ajuda a Priorizar</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Em vez de uma lista infinita de funcionalidades, a equipe pode perguntar: "O que é mais importante para a Ana agora?". Isso ajuda a priorizar o que vai para o backlog.</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"Minha SIC": A Ana usa o app no campus com internet instável. Sabendo disso, a equipe de desenvolvimento pode priorizar a performance e o modo offline do app em vez de adicionar uma animação pesada, pois isso resolve uma dor real dela.</a:t>
            </a:r>
            <a:endParaRPr lang="en-US" sz="1200" dirty="0"/>
          </a:p>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Cria Empatia e Conexão Humana</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É difícil se importar com "um usuário". É muito mais fácil se importar com a "Ana". Desenvolver pensando em ajudar uma pessoa específica a não se frustrar é muito mais motivador do que apenas fechar tickets. A persona dá um rosto humano ao problema.</a:t>
            </a:r>
            <a:endParaRPr lang="en-US" sz="1200" dirty="0"/>
          </a:p>
        </p:txBody>
      </p:sp>
      <p:sp>
        <p:nvSpPr>
          <p:cNvPr id="4" name="Text 1"/>
          <p:cNvSpPr/>
          <p:nvPr/>
        </p:nvSpPr>
        <p:spPr>
          <a:xfrm>
            <a:off x="385763" y="376238"/>
            <a:ext cx="860583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Por Que a Persona é a Ferramenta Mais Importante do Projeto?</a:t>
            </a:r>
            <a:endParaRPr lang="en-US" sz="3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95300" y="1285875"/>
            <a:ext cx="8605838" cy="2786063"/>
          </a:xfrm>
          <a:prstGeom prst="rect">
            <a:avLst/>
          </a:prstGeom>
          <a:noFill/>
          <a:ln/>
        </p:spPr>
        <p:txBody>
          <a:bodyPr wrap="square" rtlCol="0" anchor="ctr"/>
          <a:lstStyle/>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Facilita a Comunicação e o Alinhamento da Equipe</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A persona cria uma linguagem comum entre designers, desenvolvedores e stakeholders. Em vez de discussões baseadas em opiniões pessoais ("Eu acho que o botão deveria ser azul"), a equipe pode argumentar com base nas necessidades da persona ("A Ana precisa de um botão com alto contraste para enxergar bem, então essa cor é melhor").</a:t>
            </a:r>
            <a:endParaRPr lang="en-US" sz="1200" dirty="0"/>
          </a:p>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Serve como Ferramenta de Validação</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Durante todo o processo, a persona funciona como um "teste de sanidade" para as decisões.</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Design: "Esse fluxo de inscrição é fácil o suficiente para a Ana entender?".</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Desenvolvimento: "Essa tecnologia que escolhemos vai garantir que o app seja rápido para a Ana, mesmo com a internet ruim do campus?".</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No Negócio: "Essa nova funcionalidade realmente ajuda a Ana a atingir seu objetivo ou é apenas uma distração?".</a:t>
            </a:r>
            <a:endParaRPr 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09600" y="1690688"/>
            <a:ext cx="8382000" cy="1071563"/>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 Jornada de Usuário é uma ferramenta de empatia. Antes de pensar em soluções, precisamos entender o problema através dos olhos do usuário. Vamos acompanhar a Ana em uma tarefa simples: encontrar e se inscrever em uma palestra de IA.</a:t>
            </a:r>
            <a:endParaRPr lang="en-US" sz="1200" dirty="0"/>
          </a:p>
          <a:p>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Estrutura: Passos | Ações | Emoções/Pensamentos | Oportunidades.</a:t>
            </a:r>
            <a:endParaRPr lang="en-US" sz="1200" dirty="0"/>
          </a:p>
        </p:txBody>
      </p:sp>
      <p:sp>
        <p:nvSpPr>
          <p:cNvPr id="4" name="Text 1"/>
          <p:cNvSpPr/>
          <p:nvPr/>
        </p:nvSpPr>
        <p:spPr>
          <a:xfrm>
            <a:off x="385763" y="295275"/>
            <a:ext cx="61722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Mapeando a Experiência (Jornada de Usuário)</a:t>
            </a:r>
            <a:endParaRPr lang="en-US" sz="3600" dirty="0"/>
          </a:p>
        </p:txBody>
      </p:sp>
      <p:sp>
        <p:nvSpPr>
          <p:cNvPr id="5" name="Text 2"/>
          <p:cNvSpPr/>
          <p:nvPr/>
        </p:nvSpPr>
        <p:spPr>
          <a:xfrm>
            <a:off x="628650" y="2905125"/>
            <a:ext cx="4400550" cy="2038350"/>
          </a:xfrm>
          <a:prstGeom prst="rect">
            <a:avLst/>
          </a:prstGeom>
          <a:noFill/>
          <a:ln/>
        </p:spPr>
        <p:txBody>
          <a:bodyPr wrap="square" rtlCol="0" anchor="ctr"/>
          <a:lstStyle/>
          <a:p>
            <a:pPr algn="l" marL="342900" indent="-342900">
              <a:lnSpc>
                <a:spcPts val="1782"/>
              </a:lnSpc>
              <a:buSzPct val="100000"/>
              <a:buFont typeface="+mj-lt"/>
              <a:buAutoNum type="arabicPeriod" startAt="1"/>
            </a:pPr>
            <a:r>
              <a:rPr lang="en-US" sz="1200" b="1" spc="-27" kern="0" dirty="0">
                <a:solidFill>
                  <a:srgbClr val="000000">
                    <a:alpha val="99000"/>
                  </a:srgbClr>
                </a:solidFill>
                <a:latin typeface="Inter" pitchFamily="34" charset="0"/>
                <a:ea typeface="Inter" pitchFamily="34" charset="-122"/>
                <a:cs typeface="Inter" pitchFamily="34" charset="-120"/>
              </a:rPr>
              <a:t>Ação: </a:t>
            </a:r>
            <a:pPr algn="l" indent="0" marL="0">
              <a:lnSpc>
                <a:spcPts val="1782"/>
              </a:lnSpc>
              <a:buNone/>
            </a:pPr>
            <a:r>
              <a:rPr lang="en-US" sz="1200" spc="-27" kern="0" dirty="0">
                <a:solidFill>
                  <a:srgbClr val="000000">
                    <a:alpha val="99000"/>
                  </a:srgbClr>
                </a:solidFill>
                <a:latin typeface="Inter" pitchFamily="34" charset="0"/>
                <a:ea typeface="Inter" pitchFamily="34" charset="-122"/>
                <a:cs typeface="Inter" pitchFamily="34" charset="-120"/>
              </a:rPr>
              <a:t>Abrir o app</a:t>
            </a:r>
            <a:endParaRPr lang="en-US" sz="1200" dirty="0"/>
          </a:p>
          <a:p>
            <a:pPr algn="l" marL="342900" indent="-342900">
              <a:lnSpc>
                <a:spcPts val="1782"/>
              </a:lnSpc>
              <a:buSzPct val="100000"/>
              <a:buChar char="•"/>
            </a:pPr>
            <a:r>
              <a:rPr lang="en-US" sz="1200" b="1" spc="-27" kern="0" dirty="0">
                <a:solidFill>
                  <a:srgbClr val="000000">
                    <a:alpha val="99000"/>
                  </a:srgbClr>
                </a:solidFill>
                <a:latin typeface="Inter" pitchFamily="34" charset="0"/>
                <a:ea typeface="Inter" pitchFamily="34" charset="-122"/>
                <a:cs typeface="Inter" pitchFamily="34" charset="-120"/>
              </a:rPr>
              <a:t>Pensamento: </a:t>
            </a:r>
            <a:pPr algn="l" indent="0" marL="0">
              <a:lnSpc>
                <a:spcPts val="1782"/>
              </a:lnSpc>
              <a:buNone/>
            </a:pPr>
            <a:r>
              <a:rPr lang="en-US" sz="1200" i="1" spc="-27" kern="0" dirty="0">
                <a:solidFill>
                  <a:srgbClr val="000000">
                    <a:alpha val="99000"/>
                  </a:srgbClr>
                </a:solidFill>
                <a:latin typeface="Inter" pitchFamily="34" charset="0"/>
                <a:ea typeface="Inter" pitchFamily="34" charset="-122"/>
                <a:cs typeface="Inter" pitchFamily="34" charset="-120"/>
              </a:rPr>
              <a:t>"Ok, vamos ver o que tem hoje. Onde está a programação?"</a:t>
            </a:r>
            <a:endParaRPr lang="en-US" sz="1200" dirty="0"/>
          </a:p>
          <a:p>
            <a:pPr algn="l" marL="342900" indent="-342900">
              <a:lnSpc>
                <a:spcPts val="1782"/>
              </a:lnSpc>
              <a:buSzPct val="100000"/>
              <a:buChar char="•"/>
            </a:pPr>
            <a:r>
              <a:rPr lang="en-US" sz="1200" b="1" spc="-27" kern="0" dirty="0">
                <a:solidFill>
                  <a:srgbClr val="000000">
                    <a:alpha val="99000"/>
                  </a:srgbClr>
                </a:solidFill>
                <a:latin typeface="Inter" pitchFamily="34" charset="0"/>
                <a:ea typeface="Inter" pitchFamily="34" charset="-122"/>
                <a:cs typeface="Inter" pitchFamily="34" charset="-120"/>
              </a:rPr>
              <a:t>Emoção: 🙂</a:t>
            </a:r>
            <a:pPr algn="l" indent="0" marL="0">
              <a:lnSpc>
                <a:spcPts val="1782"/>
              </a:lnSpc>
              <a:buNone/>
            </a:pPr>
            <a:r>
              <a:rPr lang="en-US" sz="1200" spc="-27" kern="0" dirty="0">
                <a:solidFill>
                  <a:srgbClr val="F3C11B">
                    <a:alpha val="99000"/>
                  </a:srgbClr>
                </a:solidFill>
                <a:latin typeface="Inter" pitchFamily="34" charset="0"/>
                <a:ea typeface="Inter" pitchFamily="34" charset="-122"/>
                <a:cs typeface="Inter" pitchFamily="34" charset="-120"/>
              </a:rPr>
              <a:t> Neutra</a:t>
            </a:r>
            <a:endParaRPr lang="en-US" sz="1200" dirty="0"/>
          </a:p>
          <a:p>
            <a:pPr algn="l" marL="342900" indent="-342900">
              <a:lnSpc>
                <a:spcPts val="1782"/>
              </a:lnSpc>
              <a:buSzPct val="100000"/>
              <a:buFont typeface="+mj-lt"/>
              <a:buAutoNum type="arabicPeriod" startAt="1"/>
            </a:pPr>
            <a:r>
              <a:rPr lang="en-US" sz="1200" b="1" spc="-27" kern="0" dirty="0">
                <a:solidFill>
                  <a:srgbClr val="000000">
                    <a:alpha val="99000"/>
                  </a:srgbClr>
                </a:solidFill>
                <a:latin typeface="Inter" pitchFamily="34" charset="0"/>
                <a:ea typeface="Inter" pitchFamily="34" charset="-122"/>
                <a:cs typeface="Inter" pitchFamily="34" charset="-120"/>
              </a:rPr>
              <a:t>Ação:</a:t>
            </a:r>
            <a:pPr algn="l" indent="0" marL="0">
              <a:lnSpc>
                <a:spcPts val="1782"/>
              </a:lnSpc>
              <a:buNone/>
            </a:pPr>
            <a:r>
              <a:rPr lang="en-US" sz="1200" spc="-27" kern="0" dirty="0">
                <a:solidFill>
                  <a:srgbClr val="000000">
                    <a:alpha val="99000"/>
                  </a:srgbClr>
                </a:solidFill>
                <a:latin typeface="Inter" pitchFamily="34" charset="0"/>
                <a:ea typeface="Inter" pitchFamily="34" charset="-122"/>
                <a:cs typeface="Inter" pitchFamily="34" charset="-120"/>
              </a:rPr>
              <a:t> Procurar a palestra</a:t>
            </a:r>
            <a:endParaRPr lang="en-US" sz="1200" dirty="0"/>
          </a:p>
          <a:p>
            <a:pPr algn="l" marL="342900" indent="-342900">
              <a:lnSpc>
                <a:spcPts val="1782"/>
              </a:lnSpc>
              <a:buSzPct val="100000"/>
              <a:buChar char="•"/>
            </a:pPr>
            <a:r>
              <a:rPr lang="en-US" sz="1200" b="1" spc="-27" kern="0" dirty="0">
                <a:solidFill>
                  <a:srgbClr val="000000">
                    <a:alpha val="99000"/>
                  </a:srgbClr>
                </a:solidFill>
                <a:latin typeface="Inter" pitchFamily="34" charset="0"/>
                <a:ea typeface="Inter" pitchFamily="34" charset="-122"/>
                <a:cs typeface="Inter" pitchFamily="34" charset="-120"/>
              </a:rPr>
              <a:t>Pensamento:</a:t>
            </a:r>
            <a:pPr algn="l" indent="0" marL="0">
              <a:lnSpc>
                <a:spcPts val="1782"/>
              </a:lnSpc>
              <a:buNone/>
            </a:pPr>
            <a:r>
              <a:rPr lang="en-US" sz="1200" i="1" spc="-27" kern="0" dirty="0">
                <a:solidFill>
                  <a:srgbClr val="000000">
                    <a:alpha val="99000"/>
                  </a:srgbClr>
                </a:solidFill>
                <a:latin typeface="Inter" pitchFamily="34" charset="0"/>
                <a:ea typeface="Inter" pitchFamily="34" charset="-122"/>
                <a:cs typeface="Inter" pitchFamily="34" charset="-120"/>
              </a:rPr>
              <a:t> "Nossa, quanta coisa! Está tudo misturado. Vou demorar uma eternidade para achar o que eu quero."</a:t>
            </a:r>
            <a:endParaRPr lang="en-US" sz="1200" dirty="0"/>
          </a:p>
          <a:p>
            <a:pPr algn="l" marL="342900" indent="-342900">
              <a:lnSpc>
                <a:spcPts val="1782"/>
              </a:lnSpc>
              <a:buSzPct val="100000"/>
              <a:buChar char="•"/>
            </a:pPr>
            <a:r>
              <a:rPr lang="en-US" sz="1200" b="1" spc="-27" kern="0" dirty="0">
                <a:solidFill>
                  <a:srgbClr val="000000">
                    <a:alpha val="99000"/>
                  </a:srgbClr>
                </a:solidFill>
                <a:latin typeface="Inter" pitchFamily="34" charset="0"/>
                <a:ea typeface="Inter" pitchFamily="34" charset="-122"/>
                <a:cs typeface="Inter" pitchFamily="34" charset="-120"/>
              </a:rPr>
              <a:t>Emoção: ���</a:t>
            </a:r>
            <a:pPr algn="l" indent="0" marL="0">
              <a:lnSpc>
                <a:spcPts val="1782"/>
              </a:lnSpc>
              <a:buNone/>
            </a:pPr>
            <a:r>
              <a:rPr lang="en-US" sz="1200" b="1" spc="-27" kern="0" dirty="0">
                <a:solidFill>
                  <a:srgbClr val="E03E1A">
                    <a:alpha val="99000"/>
                  </a:srgbClr>
                </a:solidFill>
                <a:latin typeface="Inter" pitchFamily="34" charset="0"/>
                <a:ea typeface="Inter" pitchFamily="34" charset="-122"/>
                <a:cs typeface="Inter" pitchFamily="34" charset="-120"/>
              </a:rPr>
              <a:t>��� Frustrad</a:t>
            </a:r>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a (Ponto de Atrito</a:t>
            </a:r>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a:t>
            </a:r>
            <a:endParaRPr lang="en-US" sz="1200" dirty="0"/>
          </a:p>
        </p:txBody>
      </p:sp>
      <p:sp>
        <p:nvSpPr>
          <p:cNvPr id="6" name="Text 3"/>
          <p:cNvSpPr/>
          <p:nvPr/>
        </p:nvSpPr>
        <p:spPr>
          <a:xfrm>
            <a:off x="4991100" y="2986088"/>
            <a:ext cx="4071938" cy="1928813"/>
          </a:xfrm>
          <a:prstGeom prst="rect">
            <a:avLst/>
          </a:prstGeom>
          <a:noFill/>
          <a:ln/>
        </p:spPr>
        <p:txBody>
          <a:bodyPr wrap="square" rtlCol="0" anchor="ctr"/>
          <a:lstStyle/>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Ação: </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Encontrar e analisar</a:t>
            </a:r>
            <a:endParaRPr lang="en-US" sz="1200" dirty="0"/>
          </a:p>
          <a:p>
            <a:pPr algn="l" marL="3429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Pensamento: </a:t>
            </a:r>
            <a:pPr algn="l" indent="0" marL="0">
              <a:lnSpc>
                <a:spcPts val="1680"/>
              </a:lnSpc>
              <a:buNone/>
            </a:pPr>
            <a:r>
              <a:rPr lang="en-US" sz="1200" i="1" spc="-12" kern="0" dirty="0">
                <a:solidFill>
                  <a:srgbClr val="000000"/>
                </a:solidFill>
                <a:latin typeface="Inter" pitchFamily="34" charset="0"/>
                <a:ea typeface="Inter" pitchFamily="34" charset="-122"/>
                <a:cs typeface="Inter" pitchFamily="34" charset="-120"/>
              </a:rPr>
              <a:t>"Ufa, achei uma! Deixa eu ver se o horário e a sala são bons para mim."</a:t>
            </a:r>
            <a:endParaRPr lang="en-US" sz="1200" dirty="0"/>
          </a:p>
          <a:p>
            <a:pPr algn="l" marL="3429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Emoção: </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t>
            </a:r>
            <a:pPr algn="l" indent="0" marL="0">
              <a:lnSpc>
                <a:spcPts val="1680"/>
              </a:lnSpc>
              <a:buNone/>
            </a:pPr>
            <a:r>
              <a:rPr lang="en-US" sz="1200" spc="-12" kern="0" dirty="0">
                <a:solidFill>
                  <a:srgbClr val="0C8CE9">
                    <a:alpha val="99000"/>
                  </a:srgbClr>
                </a:solidFill>
                <a:latin typeface="Inter" pitchFamily="34" charset="0"/>
                <a:ea typeface="Inter" pitchFamily="34" charset="-122"/>
                <a:cs typeface="Inter" pitchFamily="34" charset="-120"/>
              </a:rPr>
              <a:t> Aliviada, mas analítica</a:t>
            </a:r>
            <a:endParaRPr lang="en-US" sz="1200" dirty="0"/>
          </a:p>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Ação:</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 Decidir e se inscrever</a:t>
            </a:r>
            <a:endParaRPr lang="en-US" sz="1200" dirty="0"/>
          </a:p>
          <a:p>
            <a:pPr algn="l" marL="3429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Pensamento:</a:t>
            </a:r>
            <a:pPr algn="l" indent="0" marL="0">
              <a:lnSpc>
                <a:spcPts val="1680"/>
              </a:lnSpc>
              <a:buNone/>
            </a:pPr>
            <a:r>
              <a:rPr lang="en-US" sz="1200" i="1" spc="-12" kern="0" dirty="0">
                <a:solidFill>
                  <a:srgbClr val="000000"/>
                </a:solidFill>
                <a:latin typeface="Inter" pitchFamily="34" charset="0"/>
                <a:ea typeface="Inter" pitchFamily="34" charset="-122"/>
                <a:cs typeface="Inter" pitchFamily="34" charset="-120"/>
              </a:rPr>
              <a:t> "Ótimo, quero ir nessa. Cadê o botão para confirmar?"</a:t>
            </a:r>
            <a:endParaRPr lang="en-US" sz="1200" dirty="0"/>
          </a:p>
          <a:p>
            <a:pPr algn="l" marL="3429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Emoção:</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 ���</a:t>
            </a:r>
            <a:pPr algn="l" indent="0" marL="0">
              <a:lnSpc>
                <a:spcPts val="1680"/>
              </a:lnSpc>
              <a:buNone/>
            </a:pPr>
            <a:r>
              <a:rPr lang="en-US" sz="1200" spc="-12" kern="0" dirty="0">
                <a:solidFill>
                  <a:srgbClr val="198F51">
                    <a:alpha val="99000"/>
                  </a:srgbClr>
                </a:solidFill>
                <a:latin typeface="Inter" pitchFamily="34" charset="0"/>
                <a:ea typeface="Inter" pitchFamily="34" charset="-122"/>
                <a:cs typeface="Inter" pitchFamily="34" charset="-120"/>
              </a:rPr>
              <a:t>��� Satisfei</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ta</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405563" y="2071688"/>
            <a:ext cx="2419350" cy="3109913"/>
          </a:xfrm>
          <a:prstGeom prst="roundRect">
            <a:avLst>
              <a:gd name="adj" fmla="val 3024"/>
            </a:avLst>
          </a:prstGeom>
          <a:solidFill>
            <a:srgbClr val="9A0000"/>
          </a:solidFill>
          <a:ln/>
        </p:spPr>
        <p:txBody>
          <a:bodyPr wrap="square" rtlCol="0" anchor="ctr"/>
          <a:lstStyle/>
          <a:p>
            <a:pPr indent="0" marL="0">
              <a:buNone/>
            </a:pPr>
            <a:endParaRPr lang="en-US" dirty="0"/>
          </a:p>
        </p:txBody>
      </p:sp>
      <p:sp>
        <p:nvSpPr>
          <p:cNvPr id="4" name="Text 1"/>
          <p:cNvSpPr/>
          <p:nvPr/>
        </p:nvSpPr>
        <p:spPr>
          <a:xfrm>
            <a:off x="385763" y="1481138"/>
            <a:ext cx="8896350" cy="428625"/>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Uma boa funcionalidade não nasce de uma ideia aleatória. Ela nasce da observação de um problema real. Na Jornada de Usuário, chamamos esse problema de "</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Ponto de Atrito</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t>
            </a:r>
            <a:endParaRPr lang="en-US" sz="1200" dirty="0"/>
          </a:p>
        </p:txBody>
      </p:sp>
      <p:sp>
        <p:nvSpPr>
          <p:cNvPr id="5" name="Text 2"/>
          <p:cNvSpPr/>
          <p:nvPr/>
        </p:nvSpPr>
        <p:spPr>
          <a:xfrm>
            <a:off x="385763" y="295275"/>
            <a:ext cx="54864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 Da Frustração à Ideia: O Ponto de Partida</a:t>
            </a:r>
            <a:endParaRPr lang="en-US" sz="3600" dirty="0"/>
          </a:p>
        </p:txBody>
      </p:sp>
      <p:sp>
        <p:nvSpPr>
          <p:cNvPr id="6" name="Text 3"/>
          <p:cNvSpPr/>
          <p:nvPr/>
        </p:nvSpPr>
        <p:spPr>
          <a:xfrm>
            <a:off x="6615113" y="2338388"/>
            <a:ext cx="2433638" cy="2590800"/>
          </a:xfrm>
          <a:prstGeom prst="rect">
            <a:avLst/>
          </a:prstGeom>
          <a:noFill/>
          <a:ln/>
        </p:spPr>
        <p:txBody>
          <a:bodyPr wrap="square" rtlCol="0" anchor="ctr"/>
          <a:lstStyle/>
          <a:p>
            <a:pPr algn="ctr" indent="0" marL="0">
              <a:lnSpc>
                <a:spcPts val="1680"/>
              </a:lnSpc>
              <a:buNone/>
            </a:pPr>
            <a:r>
              <a:rPr lang="en-US" sz="1350" b="1" spc="-12" kern="0" dirty="0">
                <a:solidFill>
                  <a:srgbClr val="FFFFFF">
                    <a:alpha val="99000"/>
                  </a:srgbClr>
                </a:solidFill>
                <a:latin typeface="Inter" pitchFamily="34" charset="0"/>
                <a:ea typeface="Inter" pitchFamily="34" charset="-122"/>
                <a:cs typeface="Inter" pitchFamily="34" charset="-120"/>
              </a:rPr>
              <a:t>A Questão Central:</a:t>
            </a:r>
            <a:pPr algn="ctr" indent="0" marL="0">
              <a:lnSpc>
                <a:spcPts val="1680"/>
              </a:lnSpc>
              <a:buNone/>
            </a:pPr>
            <a:r>
              <a:rPr lang="en-US" sz="1350" spc="-12" kern="0" dirty="0">
                <a:solidFill>
                  <a:srgbClr val="FFFFFF">
                    <a:alpha val="99000"/>
                  </a:srgbClr>
                </a:solidFill>
                <a:latin typeface="Inter" pitchFamily="34" charset="0"/>
                <a:ea typeface="Inter" pitchFamily="34" charset="-122"/>
                <a:cs typeface="Inter" pitchFamily="34" charset="-120"/>
              </a:rPr>
              <a:t> </a:t>
            </a:r>
            <a:endParaRPr lang="en-US" sz="1350" dirty="0"/>
          </a:p>
          <a:p>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Neste momento, temos o </a:t>
            </a:r>
            <a:pPr algn="ctr" indent="0" marL="0">
              <a:lnSpc>
                <a:spcPts val="1680"/>
              </a:lnSpc>
              <a:buNone/>
            </a:pPr>
            <a:r>
              <a:rPr lang="en-US" sz="1200" b="1" spc="-12" kern="0" dirty="0">
                <a:solidFill>
                  <a:srgbClr val="FFFFFF">
                    <a:alpha val="99000"/>
                  </a:srgbClr>
                </a:solidFill>
                <a:latin typeface="Inter" pitchFamily="34" charset="0"/>
                <a:ea typeface="Inter" pitchFamily="34" charset="-122"/>
                <a:cs typeface="Inter" pitchFamily="34" charset="-120"/>
              </a:rPr>
              <a:t>"O QUÊ"</a:t>
            </a:r>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 (a ideia do filtro), mas para que o desenvolvimento seja eficaz, precisamos traduzir essa ideia para que a equipe entenda também o </a:t>
            </a:r>
            <a:pPr algn="ctr" indent="0" marL="0">
              <a:lnSpc>
                <a:spcPts val="1680"/>
              </a:lnSpc>
              <a:buNone/>
            </a:pPr>
            <a:r>
              <a:rPr lang="en-US" sz="1200" b="1" spc="-12" kern="0" dirty="0">
                <a:solidFill>
                  <a:srgbClr val="FFFFFF">
                    <a:alpha val="99000"/>
                  </a:srgbClr>
                </a:solidFill>
                <a:latin typeface="Inter" pitchFamily="34" charset="0"/>
                <a:ea typeface="Inter" pitchFamily="34" charset="-122"/>
                <a:cs typeface="Inter" pitchFamily="34" charset="-120"/>
              </a:rPr>
              <a:t>"PARA QUEM" </a:t>
            </a:r>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e o </a:t>
            </a:r>
            <a:pPr algn="ctr" indent="0" marL="0">
              <a:lnSpc>
                <a:spcPts val="1680"/>
              </a:lnSpc>
              <a:buNone/>
            </a:pPr>
            <a:r>
              <a:rPr lang="en-US" sz="1200" b="1" spc="-12" kern="0" dirty="0">
                <a:solidFill>
                  <a:srgbClr val="FFFFFF">
                    <a:alpha val="99000"/>
                  </a:srgbClr>
                </a:solidFill>
                <a:latin typeface="Inter" pitchFamily="34" charset="0"/>
                <a:ea typeface="Inter" pitchFamily="34" charset="-122"/>
                <a:cs typeface="Inter" pitchFamily="34" charset="-120"/>
              </a:rPr>
              <a:t>"POR QUÊ"</a:t>
            </a:r>
            <a:pPr algn="ctr" indent="0" marL="0">
              <a:lnSpc>
                <a:spcPts val="1680"/>
              </a:lnSpc>
              <a:buNone/>
            </a:pPr>
            <a:r>
              <a:rPr lang="en-US" sz="1200" spc="-12" kern="0" dirty="0">
                <a:solidFill>
                  <a:srgbClr val="FFFFFF">
                    <a:alpha val="99000"/>
                  </a:srgbClr>
                </a:solidFill>
                <a:latin typeface="Inter" pitchFamily="34" charset="0"/>
                <a:ea typeface="Inter" pitchFamily="34" charset="-122"/>
                <a:cs typeface="Inter" pitchFamily="34" charset="-120"/>
              </a:rPr>
              <a:t>. É o que veremos a seguir.</a:t>
            </a:r>
            <a:endParaRPr lang="en-US" sz="1350" dirty="0"/>
          </a:p>
        </p:txBody>
      </p:sp>
      <p:sp>
        <p:nvSpPr>
          <p:cNvPr id="7" name="Text 4"/>
          <p:cNvSpPr/>
          <p:nvPr/>
        </p:nvSpPr>
        <p:spPr>
          <a:xfrm>
            <a:off x="385763" y="2076450"/>
            <a:ext cx="5976938" cy="2786063"/>
          </a:xfrm>
          <a:prstGeom prst="rect">
            <a:avLst/>
          </a:prstGeom>
          <a:noFill/>
          <a:ln/>
        </p:spPr>
        <p:txBody>
          <a:bodyPr wrap="square" rtlCol="0" anchor="ctr"/>
          <a:lstStyle/>
          <a:p>
            <a:pPr algn="l" marL="342900" indent="-342900">
              <a:lnSpc>
                <a:spcPts val="1890"/>
              </a:lnSpc>
              <a:buSzPct val="100000"/>
              <a:buFont typeface="+mj-lt"/>
              <a:buAutoNum type="arabicPeriod" startAt="1"/>
            </a:pPr>
            <a:r>
              <a:rPr lang="en-US" sz="1200" b="1" spc="-13" kern="0" dirty="0">
                <a:solidFill>
                  <a:srgbClr val="000000">
                    <a:alpha val="99000"/>
                  </a:srgbClr>
                </a:solidFill>
                <a:latin typeface="Inter" pitchFamily="34" charset="0"/>
                <a:ea typeface="Inter" pitchFamily="34" charset="-122"/>
                <a:cs typeface="Inter" pitchFamily="34" charset="-120"/>
              </a:rPr>
              <a:t>O Ponto de Atrito (A Dor do Usuário)</a:t>
            </a:r>
            <a:pPr algn="l" indent="0" marL="0">
              <a:lnSpc>
                <a:spcPts val="1890"/>
              </a:lnSpc>
              <a:buNone/>
            </a:pPr>
            <a:r>
              <a:rPr lang="en-US" sz="1200" spc="-13" kern="0" dirty="0">
                <a:solidFill>
                  <a:srgbClr val="000000">
                    <a:alpha val="99000"/>
                  </a:srgbClr>
                </a:solidFill>
                <a:latin typeface="Inter" pitchFamily="34" charset="0"/>
                <a:ea typeface="Inter" pitchFamily="34" charset="-122"/>
                <a:cs typeface="Inter" pitchFamily="34" charset="-120"/>
              </a:rPr>
              <a:t>:</a:t>
            </a:r>
            <a:endParaRPr lang="en-US" sz="1200" dirty="0"/>
          </a:p>
          <a:p>
            <a:pPr algn="l" marL="342900" indent="-342900">
              <a:lnSpc>
                <a:spcPts val="1890"/>
              </a:lnSpc>
              <a:buSzPct val="100000"/>
              <a:buChar char="•"/>
            </a:pPr>
            <a:r>
              <a:rPr lang="en-US" sz="1200" spc="-13" kern="0" dirty="0">
                <a:solidFill>
                  <a:srgbClr val="000000">
                    <a:alpha val="99000"/>
                  </a:srgbClr>
                </a:solidFill>
                <a:latin typeface="Inter" pitchFamily="34" charset="0"/>
                <a:ea typeface="Inter" pitchFamily="34" charset="-122"/>
                <a:cs typeface="Inter" pitchFamily="34" charset="-120"/>
              </a:rPr>
              <a:t>Na jornada, vimos a Ana se sentir frustrada ao procurar palestras. O pensamento dela foi:</a:t>
            </a:r>
            <a:endParaRPr lang="en-US" sz="1200" dirty="0"/>
          </a:p>
          <a:p>
            <a:pPr algn="l" lvl="1" marL="685800" indent="-342900">
              <a:lnSpc>
                <a:spcPts val="1890"/>
              </a:lnSpc>
              <a:buSzPct val="100000"/>
              <a:buChar char="•"/>
            </a:pPr>
            <a:r>
              <a:rPr lang="en-US" sz="1200" spc="-13" kern="0" dirty="0">
                <a:solidFill>
                  <a:srgbClr val="000000">
                    <a:alpha val="99000"/>
                  </a:srgbClr>
                </a:solidFill>
                <a:latin typeface="Inter" pitchFamily="34" charset="0"/>
                <a:ea typeface="Inter" pitchFamily="34" charset="-122"/>
                <a:cs typeface="Inter" pitchFamily="34" charset="-120"/>
              </a:rPr>
              <a:t>😠</a:t>
            </a:r>
            <a:pPr algn="l" indent="0" marL="0">
              <a:lnSpc>
                <a:spcPts val="1890"/>
              </a:lnSpc>
              <a:buNone/>
            </a:pPr>
            <a:r>
              <a:rPr lang="en-US" sz="1200" spc="-13" kern="0" dirty="0">
                <a:solidFill>
                  <a:srgbClr val="E03E1A">
                    <a:alpha val="99000"/>
                  </a:srgbClr>
                </a:solidFill>
                <a:latin typeface="Inter" pitchFamily="34" charset="0"/>
                <a:ea typeface="Inter" pitchFamily="34" charset="-122"/>
                <a:cs typeface="Inter" pitchFamily="34" charset="-120"/>
              </a:rPr>
              <a:t> </a:t>
            </a:r>
            <a:pPr algn="l" indent="0" marL="0">
              <a:lnSpc>
                <a:spcPts val="1890"/>
              </a:lnSpc>
              <a:buNone/>
            </a:pPr>
            <a:r>
              <a:rPr lang="en-US" sz="1200" i="1" spc="-13" kern="0" dirty="0">
                <a:solidFill>
                  <a:srgbClr val="E03E1A">
                    <a:alpha val="99000"/>
                  </a:srgbClr>
                </a:solidFill>
                <a:latin typeface="Inter" pitchFamily="34" charset="0"/>
                <a:ea typeface="Inter" pitchFamily="34" charset="-122"/>
                <a:cs typeface="Inter" pitchFamily="34" charset="-120"/>
              </a:rPr>
              <a:t>"Nossa, quanta coisa! Onde está o que eu quero? Está tudo misturad</a:t>
            </a:r>
            <a:pPr algn="l" indent="0" marL="0">
              <a:lnSpc>
                <a:spcPts val="1890"/>
              </a:lnSpc>
              <a:buNone/>
            </a:pPr>
            <a:r>
              <a:rPr lang="en-US" sz="1200" spc="-13" kern="0" dirty="0">
                <a:solidFill>
                  <a:srgbClr val="E03E1A">
                    <a:alpha val="99000"/>
                  </a:srgbClr>
                </a:solidFill>
                <a:latin typeface="Inter" pitchFamily="34" charset="0"/>
                <a:ea typeface="Inter" pitchFamily="34" charset="-122"/>
                <a:cs typeface="Inter" pitchFamily="34" charset="-120"/>
              </a:rPr>
              <a:t>o."</a:t>
            </a:r>
            <a:endParaRPr lang="en-US" sz="1200" dirty="0"/>
          </a:p>
          <a:p>
            <a:pPr algn="l" marL="342900" indent="-342900">
              <a:lnSpc>
                <a:spcPts val="1890"/>
              </a:lnSpc>
              <a:buSzPct val="100000"/>
              <a:buChar char="•"/>
            </a:pPr>
            <a:r>
              <a:rPr lang="en-US" sz="1200" spc="-13" kern="0" dirty="0">
                <a:solidFill>
                  <a:srgbClr val="000000">
                    <a:alpha val="99000"/>
                  </a:srgbClr>
                </a:solidFill>
                <a:latin typeface="Inter" pitchFamily="34" charset="0"/>
                <a:ea typeface="Inter" pitchFamily="34" charset="-122"/>
                <a:cs typeface="Inter" pitchFamily="34" charset="-120"/>
              </a:rPr>
              <a:t>Esse sentimento de sobrecarga e confusão é o problema que precisamos resolver.</a:t>
            </a:r>
            <a:endParaRPr lang="en-US" sz="1200" dirty="0"/>
          </a:p>
          <a:p>
            <a:pPr algn="l" indent="0" marL="0">
              <a:lnSpc>
                <a:spcPts val="1890"/>
              </a:lnSpc>
              <a:buNone/>
            </a:pPr>
            <a:r>
              <a:rPr lang="en-US" sz="1200" b="1" spc="-13" kern="0" dirty="0">
                <a:solidFill>
                  <a:srgbClr val="000000">
                    <a:alpha val="99000"/>
                  </a:srgbClr>
                </a:solidFill>
                <a:latin typeface="Inter" pitchFamily="34" charset="0"/>
                <a:ea typeface="Inter" pitchFamily="34" charset="-122"/>
                <a:cs typeface="Inter" pitchFamily="34" charset="-120"/>
              </a:rPr>
              <a:t>2. A Oportunidade de Design (A Solução Potencial):</a:t>
            </a:r>
            <a:endParaRPr lang="en-US" sz="1200" dirty="0"/>
          </a:p>
          <a:p>
            <a:pPr algn="l" marL="342900" indent="-342900">
              <a:lnSpc>
                <a:spcPts val="1890"/>
              </a:lnSpc>
              <a:buSzPct val="100000"/>
              <a:buChar char="•"/>
            </a:pPr>
            <a:r>
              <a:rPr lang="en-US" sz="1200" spc="-13" kern="0" dirty="0">
                <a:solidFill>
                  <a:srgbClr val="000000">
                    <a:alpha val="99000"/>
                  </a:srgbClr>
                </a:solidFill>
                <a:latin typeface="Inter" pitchFamily="34" charset="0"/>
                <a:ea typeface="Inter" pitchFamily="34" charset="-122"/>
                <a:cs typeface="Inter" pitchFamily="34" charset="-120"/>
              </a:rPr>
              <a:t>A partir desse ponto de atrito, surge a nossa "lâmpada acesa", a nossa Oportunidade de Design. É a nossa primeira hipótese de solução para a dor da Ana:</a:t>
            </a:r>
            <a:endParaRPr lang="en-US" sz="1200" dirty="0"/>
          </a:p>
          <a:p>
            <a:pPr algn="l" lvl="1" marL="685800" indent="-342900">
              <a:lnSpc>
                <a:spcPts val="1890"/>
              </a:lnSpc>
              <a:buSzPct val="100000"/>
              <a:buChar char="•"/>
            </a:pPr>
            <a:r>
              <a:rPr lang="en-US" sz="1200" spc="-13" kern="0" dirty="0">
                <a:solidFill>
                  <a:srgbClr val="000000">
                    <a:alpha val="99000"/>
                  </a:srgbClr>
                </a:solidFill>
                <a:latin typeface="Inter" pitchFamily="34" charset="0"/>
                <a:ea typeface="Inter" pitchFamily="34" charset="-122"/>
                <a:cs typeface="Inter" pitchFamily="34" charset="-120"/>
              </a:rPr>
              <a:t>💡 Criar filtros claros e visíveis por tem</a:t>
            </a:r>
            <a:pPr algn="l" indent="0" marL="0">
              <a:lnSpc>
                <a:spcPts val="1890"/>
              </a:lnSpc>
              <a:buNone/>
            </a:pPr>
            <a:r>
              <a:rPr lang="en-US" sz="1350" spc="-13" kern="0" dirty="0">
                <a:solidFill>
                  <a:srgbClr val="000000">
                    <a:alpha val="99000"/>
                  </a:srgbClr>
                </a:solidFill>
                <a:latin typeface="Inter" pitchFamily="34" charset="0"/>
                <a:ea typeface="Inter" pitchFamily="34" charset="-122"/>
                <a:cs typeface="Inter" pitchFamily="34" charset="-120"/>
              </a:rPr>
              <a:t>a.</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128713" y="1457325"/>
            <a:ext cx="2934333" cy="1839283"/>
          </a:xfrm>
          <a:prstGeom prst="rect">
            <a:avLst/>
          </a:prstGeom>
          <a:noFill/>
          <a:ln/>
        </p:spPr>
      </p:sp>
      <p:sp>
        <p:nvSpPr>
          <p:cNvPr id="3" name="Shape 1"/>
          <p:cNvSpPr/>
          <p:nvPr/>
        </p:nvSpPr>
        <p:spPr>
          <a:xfrm>
            <a:off x="5081588" y="1457325"/>
            <a:ext cx="2934333" cy="2229808"/>
          </a:xfrm>
          <a:prstGeom prst="rect">
            <a:avLst/>
          </a:prstGeom>
          <a:noFill/>
          <a:ln/>
        </p:spPr>
      </p:sp>
      <p:pic>
        <p:nvPicPr>
          <p:cNvPr id="4" name="Image 0" descr="preencoded.png">    </p:cNvPr>
          <p:cNvPicPr>
            <a:picLocks noChangeAspect="1"/>
          </p:cNvPicPr>
          <p:nvPr/>
        </p:nvPicPr>
        <p:blipFill>
          <a:blip r:embed="rId1"/>
          <a:stretch>
            <a:fillRect/>
          </a:stretch>
        </p:blipFill>
        <p:spPr>
          <a:xfrm>
            <a:off x="2000250" y="3081338"/>
            <a:ext cx="2324100" cy="304800"/>
          </a:xfrm>
          <a:prstGeom prst="rect">
            <a:avLst/>
          </a:prstGeom>
        </p:spPr>
      </p:pic>
      <p:pic>
        <p:nvPicPr>
          <p:cNvPr id="5" name="Image 1" descr="preencoded.png">    </p:cNvPr>
          <p:cNvPicPr>
            <a:picLocks noChangeAspect="1"/>
          </p:cNvPicPr>
          <p:nvPr/>
        </p:nvPicPr>
        <p:blipFill>
          <a:blip r:embed="rId2"/>
          <a:stretch>
            <a:fillRect/>
          </a:stretch>
        </p:blipFill>
        <p:spPr>
          <a:xfrm>
            <a:off x="5743575" y="3081338"/>
            <a:ext cx="2324100" cy="304800"/>
          </a:xfrm>
          <a:prstGeom prst="rect">
            <a:avLst/>
          </a:prstGeom>
        </p:spPr>
      </p:pic>
      <p:sp>
        <p:nvSpPr>
          <p:cNvPr id="6" name="Text 2"/>
          <p:cNvSpPr/>
          <p:nvPr/>
        </p:nvSpPr>
        <p:spPr>
          <a:xfrm>
            <a:off x="609600" y="576263"/>
            <a:ext cx="2743200" cy="342900"/>
          </a:xfrm>
          <a:prstGeom prst="rect">
            <a:avLst/>
          </a:prstGeom>
          <a:noFill/>
          <a:ln/>
        </p:spPr>
        <p:txBody>
          <a:bodyPr wrap="square" rtlCol="0" anchor="ctr"/>
          <a:lstStyle/>
          <a:p>
            <a:pPr algn="l" indent="0" marL="0">
              <a:lnSpc>
                <a:spcPts val="2700"/>
              </a:lnSpc>
              <a:buNone/>
            </a:pPr>
            <a:r>
              <a:rPr lang="en-US" sz="2250" b="1" spc="-50" kern="0" dirty="0">
                <a:solidFill>
                  <a:srgbClr val="9C0000">
                    <a:alpha val="99000"/>
                  </a:srgbClr>
                </a:solidFill>
                <a:latin typeface="Inter" pitchFamily="34" charset="0"/>
                <a:ea typeface="Inter" pitchFamily="34" charset="-122"/>
                <a:cs typeface="Inter" pitchFamily="34" charset="-120"/>
              </a:rPr>
              <a:t>Agenda</a:t>
            </a:r>
            <a:endParaRPr lang="en-US" sz="2250" dirty="0"/>
          </a:p>
        </p:txBody>
      </p:sp>
      <p:sp>
        <p:nvSpPr>
          <p:cNvPr id="7" name="Text 3"/>
          <p:cNvSpPr/>
          <p:nvPr/>
        </p:nvSpPr>
        <p:spPr>
          <a:xfrm>
            <a:off x="5081588" y="1457325"/>
            <a:ext cx="3391533" cy="571500"/>
          </a:xfrm>
          <a:prstGeom prst="rect">
            <a:avLst/>
          </a:prstGeom>
          <a:noFill/>
          <a:ln/>
        </p:spPr>
        <p:txBody>
          <a:bodyPr wrap="square" rtlCol="0" anchor="ctr"/>
          <a:lstStyle/>
          <a:p>
            <a:pPr algn="l" indent="0" marL="0">
              <a:lnSpc>
                <a:spcPts val="2250"/>
              </a:lnSpc>
              <a:buNone/>
            </a:pPr>
            <a:r>
              <a:rPr lang="en-US" sz="1704" b="1" spc="-34" kern="0" dirty="0">
                <a:solidFill>
                  <a:srgbClr val="9C0000">
                    <a:alpha val="99000"/>
                  </a:srgbClr>
                </a:solidFill>
                <a:latin typeface="Inter" pitchFamily="34" charset="0"/>
                <a:ea typeface="Inter" pitchFamily="34" charset="-122"/>
                <a:cs typeface="Inter" pitchFamily="34" charset="-120"/>
              </a:rPr>
              <a:t>Dia 2: Da Prática à Colaboração</a:t>
            </a:r>
            <a:endParaRPr lang="en-US" sz="1704" dirty="0"/>
          </a:p>
        </p:txBody>
      </p:sp>
      <p:sp>
        <p:nvSpPr>
          <p:cNvPr id="8" name="Text 4"/>
          <p:cNvSpPr/>
          <p:nvPr/>
        </p:nvSpPr>
        <p:spPr>
          <a:xfrm>
            <a:off x="5081588" y="2125032"/>
            <a:ext cx="3391533" cy="1562100"/>
          </a:xfrm>
          <a:prstGeom prst="rect">
            <a:avLst/>
          </a:prstGeom>
          <a:noFill/>
          <a:ln/>
        </p:spPr>
        <p:txBody>
          <a:bodyPr wrap="square" rtlCol="0" anchor="ctr"/>
          <a:lstStyle/>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4: Prototipagem Prática no Figma</a:t>
            </a:r>
            <a:endParaRPr lang="en-US" sz="1136" dirty="0"/>
          </a:p>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5: Teste e Iteração de Protótipos</a:t>
            </a:r>
            <a:endParaRPr lang="en-US" sz="1136" dirty="0"/>
          </a:p>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6: Do Design ao Código: Colaboração e Handoff</a:t>
            </a:r>
            <a:endParaRPr lang="en-US" sz="1136" dirty="0"/>
          </a:p>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7: Desafio Final: Aplicando o Conhecimento</a:t>
            </a:r>
            <a:endParaRPr lang="en-US" sz="1136" dirty="0"/>
          </a:p>
        </p:txBody>
      </p:sp>
      <p:sp>
        <p:nvSpPr>
          <p:cNvPr id="9" name="Text 5"/>
          <p:cNvSpPr/>
          <p:nvPr/>
        </p:nvSpPr>
        <p:spPr>
          <a:xfrm>
            <a:off x="1128713" y="1457325"/>
            <a:ext cx="3391533" cy="571500"/>
          </a:xfrm>
          <a:prstGeom prst="rect">
            <a:avLst/>
          </a:prstGeom>
          <a:noFill/>
          <a:ln/>
        </p:spPr>
        <p:txBody>
          <a:bodyPr wrap="square" rtlCol="0" anchor="ctr"/>
          <a:lstStyle/>
          <a:p>
            <a:pPr algn="l" indent="0" marL="0">
              <a:lnSpc>
                <a:spcPts val="2250"/>
              </a:lnSpc>
              <a:buNone/>
            </a:pPr>
            <a:r>
              <a:rPr lang="en-US" sz="1704" b="1" spc="-34" kern="0" dirty="0">
                <a:solidFill>
                  <a:srgbClr val="9C0000">
                    <a:alpha val="99000"/>
                  </a:srgbClr>
                </a:solidFill>
                <a:latin typeface="Inter" pitchFamily="34" charset="0"/>
                <a:ea typeface="Inter" pitchFamily="34" charset="-122"/>
                <a:cs typeface="Inter" pitchFamily="34" charset="-120"/>
              </a:rPr>
              <a:t>Dia 1: Fundamentos e Princípios</a:t>
            </a:r>
            <a:endParaRPr lang="en-US" sz="1704" dirty="0"/>
          </a:p>
        </p:txBody>
      </p:sp>
      <p:sp>
        <p:nvSpPr>
          <p:cNvPr id="10" name="Text 6"/>
          <p:cNvSpPr/>
          <p:nvPr/>
        </p:nvSpPr>
        <p:spPr>
          <a:xfrm>
            <a:off x="1128713" y="2125032"/>
            <a:ext cx="3391533" cy="1171575"/>
          </a:xfrm>
          <a:prstGeom prst="rect">
            <a:avLst/>
          </a:prstGeom>
          <a:noFill/>
          <a:ln/>
        </p:spPr>
        <p:txBody>
          <a:bodyPr wrap="square" rtlCol="0" anchor="ctr"/>
          <a:lstStyle/>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1: O Universo da Experiência do Usuário</a:t>
            </a:r>
            <a:endParaRPr lang="en-US" sz="1136" dirty="0"/>
          </a:p>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2: O Processo de Design: Do Problema à Solução</a:t>
            </a:r>
            <a:endParaRPr lang="en-US" sz="1136" dirty="0"/>
          </a:p>
          <a:p>
            <a:pPr algn="l" marL="342900" indent="-342900">
              <a:lnSpc>
                <a:spcPts val="1523"/>
              </a:lnSpc>
              <a:buSzPct val="100000"/>
              <a:buChar char="•"/>
            </a:pPr>
            <a:r>
              <a:rPr lang="en-US" sz="1136" spc="-6" kern="0" dirty="0">
                <a:solidFill>
                  <a:srgbClr val="000000"/>
                </a:solidFill>
                <a:latin typeface="Inter" pitchFamily="34" charset="0"/>
                <a:ea typeface="Inter" pitchFamily="34" charset="-122"/>
                <a:cs typeface="Inter" pitchFamily="34" charset="-120"/>
              </a:rPr>
              <a:t>Capítulo 3: Princípios de Interface e Acessibilidade</a:t>
            </a:r>
            <a:endParaRPr lang="en-US" sz="1136"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81012" y="1390650"/>
            <a:ext cx="8382000" cy="428625"/>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 "Questão Central" que vimos é crucial: como traduzimos o "</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O QUÊ</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 (a ideia do filtro) para que a equipe de desenvolvimento entenda o "</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PARA QUEM</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 e o "</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POR QUÊ</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t>
            </a:r>
            <a:endParaRPr lang="en-US" sz="1200" dirty="0"/>
          </a:p>
        </p:txBody>
      </p:sp>
      <p:sp>
        <p:nvSpPr>
          <p:cNvPr id="4" name="Text 1"/>
          <p:cNvSpPr/>
          <p:nvPr/>
        </p:nvSpPr>
        <p:spPr>
          <a:xfrm>
            <a:off x="481012" y="1985963"/>
            <a:ext cx="8096250" cy="642938"/>
          </a:xfrm>
          <a:prstGeom prst="rect">
            <a:avLst/>
          </a:prstGeom>
          <a:noFill/>
          <a:ln/>
        </p:spPr>
        <p:txBody>
          <a:bodyPr wrap="square" rtlCol="0" anchor="ctr"/>
          <a:lstStyle/>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Nosso Ponto de Partida (A Oportunidade):</a:t>
            </a:r>
            <a:endParaRPr lang="en-US" sz="1200" dirty="0"/>
          </a:p>
          <a:p>
            <a:pPr algn="l" marL="3429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Vimos que a Oportunidade identificada é: "Criar filtros claros e visíveis por tema."  Isso é o '</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O QUÊ</a:t>
            </a:r>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 precisamos construir.</a:t>
            </a:r>
            <a:endParaRPr lang="en-US" sz="1200" dirty="0"/>
          </a:p>
        </p:txBody>
      </p:sp>
      <p:sp>
        <p:nvSpPr>
          <p:cNvPr id="5" name="Text 2"/>
          <p:cNvSpPr/>
          <p:nvPr/>
        </p:nvSpPr>
        <p:spPr>
          <a:xfrm>
            <a:off x="481012" y="2628900"/>
            <a:ext cx="8096250" cy="428625"/>
          </a:xfrm>
          <a:prstGeom prst="rect">
            <a:avLst/>
          </a:prstGeom>
          <a:noFill/>
          <a:ln/>
        </p:spPr>
        <p:txBody>
          <a:bodyPr wrap="square" rtlCol="0" anchor="ctr"/>
          <a:lstStyle/>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 O Processo de Enriquecimento (A Fórmula da User Story):</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Para adicionar o contexto, usamos a estrutura da User Story, que atua como um "modelo mental":</a:t>
            </a:r>
            <a:endParaRPr lang="en-US" sz="1200" dirty="0"/>
          </a:p>
        </p:txBody>
      </p:sp>
      <p:sp>
        <p:nvSpPr>
          <p:cNvPr id="6" name="Text 3"/>
          <p:cNvSpPr/>
          <p:nvPr/>
        </p:nvSpPr>
        <p:spPr>
          <a:xfrm>
            <a:off x="319088" y="4062412"/>
            <a:ext cx="8963025" cy="857250"/>
          </a:xfrm>
          <a:prstGeom prst="rect">
            <a:avLst/>
          </a:prstGeom>
          <a:noFill/>
          <a:ln/>
        </p:spPr>
        <p:txBody>
          <a:bodyPr wrap="square" rtlCol="0" anchor="ctr"/>
          <a:lstStyle/>
          <a:p>
            <a:pPr algn="l" marL="342900" indent="-342900">
              <a:lnSpc>
                <a:spcPts val="1680"/>
              </a:lnSpc>
              <a:buSzPct val="100000"/>
              <a:buFont typeface="+mj-lt"/>
              <a:buAutoNum type="arabicPeriod" startAt="1"/>
            </a:pPr>
            <a:r>
              <a:rPr lang="en-US" sz="1200" b="1" spc="-12" kern="0" dirty="0">
                <a:solidFill>
                  <a:srgbClr val="000000"/>
                </a:solidFill>
                <a:latin typeface="Inter" pitchFamily="34" charset="0"/>
                <a:ea typeface="Inter" pitchFamily="34" charset="-122"/>
                <a:cs typeface="Inter" pitchFamily="34" charset="-120"/>
              </a:rPr>
              <a:t>O Resultado Final (A User Story Completa):</a:t>
            </a:r>
            <a:endParaRPr lang="en-US" sz="1200" dirty="0"/>
          </a:p>
          <a:p>
            <a:pPr algn="l" lvl="1" marL="685800" indent="-342900">
              <a:lnSpc>
                <a:spcPts val="1680"/>
              </a:lnSpc>
              <a:buSzPct val="100000"/>
              <a:buChar char="•"/>
            </a:pPr>
            <a:r>
              <a:rPr lang="en-US" sz="1200" spc="-12" kern="0" dirty="0">
                <a:solidFill>
                  <a:srgbClr val="000000"/>
                </a:solidFill>
                <a:latin typeface="Inter" pitchFamily="34" charset="0"/>
                <a:ea typeface="Inter" pitchFamily="34" charset="-122"/>
                <a:cs typeface="Inter" pitchFamily="34" charset="-120"/>
              </a:rPr>
              <a:t>A ideia simples se transforma em uma tarefa completa que carrega todo o contexto:</a:t>
            </a:r>
            <a:endParaRPr lang="en-US" sz="1200" dirty="0"/>
          </a:p>
          <a:p>
            <a:pPr algn="l" lvl="1" marL="685800" indent="-342900">
              <a:lnSpc>
                <a:spcPts val="1680"/>
              </a:lnSpc>
              <a:buSzPct val="100000"/>
              <a:buChar char="•"/>
            </a:pPr>
            <a:r>
              <a:rPr lang="en-US" sz="1200" b="1" spc="-12" kern="0" dirty="0">
                <a:solidFill>
                  <a:srgbClr val="000000"/>
                </a:solidFill>
                <a:latin typeface="Inter" pitchFamily="34" charset="0"/>
                <a:ea typeface="Inter" pitchFamily="34" charset="-122"/>
                <a:cs typeface="Inter" pitchFamily="34" charset="-120"/>
              </a:rPr>
              <a:t>"</a:t>
            </a:r>
            <a:pPr algn="l" indent="0" marL="0">
              <a:lnSpc>
                <a:spcPts val="1680"/>
              </a:lnSpc>
              <a:buNone/>
            </a:pPr>
            <a:r>
              <a:rPr lang="en-US" sz="1200" b="1" i="1" spc="-12" kern="0" dirty="0">
                <a:solidFill>
                  <a:srgbClr val="000000"/>
                </a:solidFill>
                <a:latin typeface="Inter" pitchFamily="34" charset="0"/>
                <a:ea typeface="Inter" pitchFamily="34" charset="-122"/>
                <a:cs typeface="Inter" pitchFamily="34" charset="-120"/>
              </a:rPr>
              <a:t>Como uma aluna (Ana), eu quero filtrar as palestras por tema, para que eu possa encontrar rapidamente as atividades do meu interesse</a:t>
            </a:r>
            <a:pPr algn="l" indent="0" marL="0">
              <a:lnSpc>
                <a:spcPts val="1680"/>
              </a:lnSpc>
              <a:buNone/>
            </a:pPr>
            <a:r>
              <a:rPr lang="en-US" sz="1200" b="1" spc="-12" kern="0" dirty="0">
                <a:solidFill>
                  <a:srgbClr val="000000"/>
                </a:solidFill>
                <a:latin typeface="Inter" pitchFamily="34" charset="0"/>
                <a:ea typeface="Inter" pitchFamily="34" charset="-122"/>
                <a:cs typeface="Inter" pitchFamily="34" charset="-120"/>
              </a:rPr>
              <a:t>."</a:t>
            </a:r>
            <a:endParaRPr lang="en-US" sz="1200" dirty="0"/>
          </a:p>
        </p:txBody>
      </p:sp>
      <p:sp>
        <p:nvSpPr>
          <p:cNvPr id="7" name="Text 4"/>
          <p:cNvSpPr/>
          <p:nvPr/>
        </p:nvSpPr>
        <p:spPr>
          <a:xfrm>
            <a:off x="352425" y="3119438"/>
            <a:ext cx="2754472" cy="528638"/>
          </a:xfrm>
          <a:prstGeom prst="rect">
            <a:avLst/>
          </a:prstGeom>
          <a:noFill/>
          <a:ln/>
        </p:spPr>
        <p:txBody>
          <a:bodyPr wrap="square" rtlCol="0" anchor="ctr"/>
          <a:lstStyle/>
          <a:p>
            <a:pPr algn="l" indent="0" marL="0">
              <a:lnSpc>
                <a:spcPts val="1390"/>
              </a:lnSpc>
              <a:buNone/>
            </a:pPr>
            <a:r>
              <a:rPr lang="en-US" sz="993" b="1" spc="-10" kern="0" dirty="0">
                <a:solidFill>
                  <a:srgbClr val="000000"/>
                </a:solidFill>
                <a:latin typeface="Inter" pitchFamily="34" charset="0"/>
                <a:ea typeface="Inter" pitchFamily="34" charset="-122"/>
                <a:cs typeface="Inter" pitchFamily="34" charset="-120"/>
              </a:rPr>
              <a:t>+ PARA QUEM? </a:t>
            </a:r>
            <a:pPr algn="l" indent="0" marL="0">
              <a:lnSpc>
                <a:spcPts val="1390"/>
              </a:lnSpc>
              <a:buNone/>
            </a:pPr>
            <a:r>
              <a:rPr lang="en-US" sz="993" spc="-10" kern="0" dirty="0">
                <a:solidFill>
                  <a:srgbClr val="000000"/>
                </a:solidFill>
                <a:latin typeface="Inter" pitchFamily="34" charset="0"/>
                <a:ea typeface="Inter" pitchFamily="34" charset="-122"/>
                <a:cs typeface="Inter" pitchFamily="34" charset="-120"/>
              </a:rPr>
              <a:t>(A Persona)</a:t>
            </a:r>
            <a:endParaRPr lang="en-US" sz="993" dirty="0"/>
          </a:p>
          <a:p>
            <a:pPr algn="l" marL="342900" indent="-342900">
              <a:lnSpc>
                <a:spcPts val="1390"/>
              </a:lnSpc>
              <a:buSzPct val="100000"/>
              <a:buChar char="•"/>
            </a:pPr>
            <a:r>
              <a:rPr lang="en-US" sz="993" b="1" spc="-10" kern="0" dirty="0">
                <a:solidFill>
                  <a:srgbClr val="000000"/>
                </a:solidFill>
                <a:latin typeface="Inter" pitchFamily="34" charset="0"/>
                <a:ea typeface="Inter" pitchFamily="34" charset="-122"/>
                <a:cs typeface="Inter" pitchFamily="34" charset="-120"/>
              </a:rPr>
              <a:t>COMO...</a:t>
            </a:r>
            <a:pPr algn="l" indent="0" marL="0">
              <a:lnSpc>
                <a:spcPts val="1390"/>
              </a:lnSpc>
              <a:buNone/>
            </a:pPr>
            <a:r>
              <a:rPr lang="en-US" sz="993" spc="-10" kern="0" dirty="0">
                <a:solidFill>
                  <a:srgbClr val="000000"/>
                </a:solidFill>
                <a:latin typeface="Inter" pitchFamily="34" charset="0"/>
                <a:ea typeface="Inter" pitchFamily="34" charset="-122"/>
                <a:cs typeface="Inter" pitchFamily="34" charset="-120"/>
              </a:rPr>
              <a:t> </a:t>
            </a:r>
            <a:pPr algn="l" indent="0" marL="0">
              <a:lnSpc>
                <a:spcPts val="1390"/>
              </a:lnSpc>
              <a:buNone/>
            </a:pPr>
            <a:r>
              <a:rPr lang="en-US" sz="993" i="1" spc="-10" kern="0" dirty="0">
                <a:solidFill>
                  <a:srgbClr val="000000"/>
                </a:solidFill>
                <a:latin typeface="Inter" pitchFamily="34" charset="0"/>
                <a:ea typeface="Inter" pitchFamily="34" charset="-122"/>
                <a:cs typeface="Inter" pitchFamily="34" charset="-120"/>
              </a:rPr>
              <a:t>"Como uma aluna (Ana)..."</a:t>
            </a:r>
            <a:endParaRPr lang="en-US" sz="993" dirty="0"/>
          </a:p>
          <a:p>
            <a:pPr algn="l" lvl="1" marL="685800" indent="-342900">
              <a:lnSpc>
                <a:spcPts val="1390"/>
              </a:lnSpc>
              <a:buSzPct val="100000"/>
              <a:buChar char="•"/>
            </a:pPr>
            <a:r>
              <a:rPr lang="en-US" sz="993" spc="-10" kern="0" dirty="0">
                <a:solidFill>
                  <a:srgbClr val="000000"/>
                </a:solidFill>
                <a:latin typeface="Inter" pitchFamily="34" charset="0"/>
                <a:ea typeface="Inter" pitchFamily="34" charset="-122"/>
                <a:cs typeface="Inter" pitchFamily="34" charset="-120"/>
              </a:rPr>
              <a:t>(Dá um rosto à necessidade)</a:t>
            </a:r>
            <a:endParaRPr lang="en-US" sz="993" dirty="0"/>
          </a:p>
        </p:txBody>
      </p:sp>
      <p:sp>
        <p:nvSpPr>
          <p:cNvPr id="8" name="Text 5"/>
          <p:cNvSpPr/>
          <p:nvPr/>
        </p:nvSpPr>
        <p:spPr>
          <a:xfrm>
            <a:off x="2677278" y="3119438"/>
            <a:ext cx="3562350" cy="881063"/>
          </a:xfrm>
          <a:prstGeom prst="rect">
            <a:avLst/>
          </a:prstGeom>
          <a:noFill/>
          <a:ln/>
        </p:spPr>
        <p:txBody>
          <a:bodyPr wrap="square" rtlCol="0" anchor="ctr"/>
          <a:lstStyle/>
          <a:p>
            <a:pPr algn="l" indent="0" marL="0">
              <a:lnSpc>
                <a:spcPts val="1390"/>
              </a:lnSpc>
              <a:buNone/>
            </a:pPr>
            <a:r>
              <a:rPr lang="en-US" sz="993" b="1" spc="-10" kern="0" dirty="0">
                <a:solidFill>
                  <a:srgbClr val="000000"/>
                </a:solidFill>
                <a:latin typeface="Inter" pitchFamily="34" charset="0"/>
                <a:ea typeface="Inter" pitchFamily="34" charset="-122"/>
                <a:cs typeface="Inter" pitchFamily="34" charset="-120"/>
              </a:rPr>
              <a:t>+ O QUÊ? </a:t>
            </a:r>
            <a:pPr algn="l" indent="0" marL="0">
              <a:lnSpc>
                <a:spcPts val="1390"/>
              </a:lnSpc>
              <a:buNone/>
            </a:pPr>
            <a:r>
              <a:rPr lang="en-US" sz="993" spc="-10" kern="0" dirty="0">
                <a:solidFill>
                  <a:srgbClr val="000000"/>
                </a:solidFill>
                <a:latin typeface="Inter" pitchFamily="34" charset="0"/>
                <a:ea typeface="Inter" pitchFamily="34" charset="-122"/>
                <a:cs typeface="Inter" pitchFamily="34" charset="-120"/>
              </a:rPr>
              <a:t>(A Ação)</a:t>
            </a:r>
            <a:endParaRPr lang="en-US" sz="993" dirty="0"/>
          </a:p>
          <a:p>
            <a:pPr algn="l" marL="342900" indent="-342900">
              <a:lnSpc>
                <a:spcPts val="1390"/>
              </a:lnSpc>
              <a:buSzPct val="100000"/>
              <a:buChar char="•"/>
            </a:pPr>
            <a:r>
              <a:rPr lang="en-US" sz="993" b="1" spc="-10" kern="0" dirty="0">
                <a:solidFill>
                  <a:srgbClr val="000000"/>
                </a:solidFill>
                <a:latin typeface="Inter" pitchFamily="34" charset="0"/>
                <a:ea typeface="Inter" pitchFamily="34" charset="-122"/>
                <a:cs typeface="Inter" pitchFamily="34" charset="-120"/>
              </a:rPr>
              <a:t>EU QUERO... </a:t>
            </a:r>
            <a:pPr algn="l" indent="0" marL="0">
              <a:lnSpc>
                <a:spcPts val="1390"/>
              </a:lnSpc>
              <a:buNone/>
            </a:pPr>
            <a:r>
              <a:rPr lang="en-US" sz="993" i="1" spc="-10" kern="0" dirty="0">
                <a:solidFill>
                  <a:srgbClr val="000000"/>
                </a:solidFill>
                <a:latin typeface="Inter" pitchFamily="34" charset="0"/>
                <a:ea typeface="Inter" pitchFamily="34" charset="-122"/>
                <a:cs typeface="Inter" pitchFamily="34" charset="-120"/>
              </a:rPr>
              <a:t>"...eu quero filtrar as palestras por tema..."</a:t>
            </a:r>
            <a:endParaRPr lang="en-US" sz="993" dirty="0"/>
          </a:p>
          <a:p>
            <a:pPr algn="l" marL="342900" indent="-342900">
              <a:lnSpc>
                <a:spcPts val="1390"/>
              </a:lnSpc>
              <a:buSzPct val="100000"/>
              <a:buChar char="•"/>
            </a:pPr>
            <a:r>
              <a:rPr lang="en-US" sz="993" spc="-10" kern="0" dirty="0">
                <a:solidFill>
                  <a:srgbClr val="000000"/>
                </a:solidFill>
                <a:latin typeface="Inter" pitchFamily="34" charset="0"/>
                <a:ea typeface="Inter" pitchFamily="34" charset="-122"/>
                <a:cs typeface="Inter" pitchFamily="34" charset="-120"/>
              </a:rPr>
              <a:t>(Define a funcionalidade do ponto de vista do usuário)</a:t>
            </a:r>
            <a:endParaRPr lang="en-US" sz="993" dirty="0"/>
          </a:p>
        </p:txBody>
      </p:sp>
      <p:sp>
        <p:nvSpPr>
          <p:cNvPr id="9" name="Text 6"/>
          <p:cNvSpPr/>
          <p:nvPr/>
        </p:nvSpPr>
        <p:spPr>
          <a:xfrm>
            <a:off x="5995988" y="3119438"/>
            <a:ext cx="3249859" cy="881063"/>
          </a:xfrm>
          <a:prstGeom prst="rect">
            <a:avLst/>
          </a:prstGeom>
          <a:noFill/>
          <a:ln/>
        </p:spPr>
        <p:txBody>
          <a:bodyPr wrap="square" rtlCol="0" anchor="ctr"/>
          <a:lstStyle/>
          <a:p>
            <a:pPr algn="l" indent="0" marL="0">
              <a:lnSpc>
                <a:spcPts val="1390"/>
              </a:lnSpc>
              <a:buNone/>
            </a:pPr>
            <a:r>
              <a:rPr lang="en-US" sz="993" b="1" spc="-10" kern="0" dirty="0">
                <a:solidFill>
                  <a:srgbClr val="000000"/>
                </a:solidFill>
                <a:latin typeface="Inter" pitchFamily="34" charset="0"/>
                <a:ea typeface="Inter" pitchFamily="34" charset="-122"/>
                <a:cs typeface="Inter" pitchFamily="34" charset="-120"/>
              </a:rPr>
              <a:t>+ POR QUÊ? </a:t>
            </a:r>
            <a:pPr algn="l" indent="0" marL="0">
              <a:lnSpc>
                <a:spcPts val="1390"/>
              </a:lnSpc>
              <a:buNone/>
            </a:pPr>
            <a:r>
              <a:rPr lang="en-US" sz="993" spc="-10" kern="0" dirty="0">
                <a:solidFill>
                  <a:srgbClr val="000000"/>
                </a:solidFill>
                <a:latin typeface="Inter" pitchFamily="34" charset="0"/>
                <a:ea typeface="Inter" pitchFamily="34" charset="-122"/>
                <a:cs typeface="Inter" pitchFamily="34" charset="-120"/>
              </a:rPr>
              <a:t>(A Motivação)</a:t>
            </a:r>
            <a:endParaRPr lang="en-US" sz="993" dirty="0"/>
          </a:p>
          <a:p>
            <a:pPr algn="l" indent="0" marL="0">
              <a:lnSpc>
                <a:spcPts val="1390"/>
              </a:lnSpc>
              <a:buNone/>
            </a:pPr>
            <a:r>
              <a:rPr lang="en-US" sz="993" b="1" spc="-10" kern="0" dirty="0">
                <a:solidFill>
                  <a:srgbClr val="000000"/>
                </a:solidFill>
                <a:latin typeface="Inter" pitchFamily="34" charset="0"/>
                <a:ea typeface="Inter" pitchFamily="34" charset="-122"/>
                <a:cs typeface="Inter" pitchFamily="34" charset="-120"/>
              </a:rPr>
              <a:t>PARA QUE..</a:t>
            </a:r>
            <a:pPr algn="l" indent="0" marL="0">
              <a:lnSpc>
                <a:spcPts val="1390"/>
              </a:lnSpc>
              <a:buNone/>
            </a:pPr>
            <a:r>
              <a:rPr lang="en-US" sz="993" b="1" i="1" spc="-10" kern="0" dirty="0">
                <a:solidFill>
                  <a:srgbClr val="000000"/>
                </a:solidFill>
                <a:latin typeface="Inter" pitchFamily="34" charset="0"/>
                <a:ea typeface="Inter" pitchFamily="34" charset="-122"/>
                <a:cs typeface="Inter" pitchFamily="34" charset="-120"/>
              </a:rPr>
              <a:t>. </a:t>
            </a:r>
            <a:pPr algn="l" indent="0" marL="0">
              <a:lnSpc>
                <a:spcPts val="1390"/>
              </a:lnSpc>
              <a:buNone/>
            </a:pPr>
            <a:r>
              <a:rPr lang="en-US" sz="993" i="1" spc="-10" kern="0" dirty="0">
                <a:solidFill>
                  <a:srgbClr val="000000"/>
                </a:solidFill>
                <a:latin typeface="Inter" pitchFamily="34" charset="0"/>
                <a:ea typeface="Inter" pitchFamily="34" charset="-122"/>
                <a:cs typeface="Inter" pitchFamily="34" charset="-120"/>
              </a:rPr>
              <a:t>"...para que eu possa encontrar rapidamente as atividades do meu interesse."</a:t>
            </a:r>
            <a:endParaRPr lang="en-US" sz="993" dirty="0"/>
          </a:p>
          <a:p>
            <a:pPr algn="l" marL="342900" indent="-342900">
              <a:lnSpc>
                <a:spcPts val="1390"/>
              </a:lnSpc>
              <a:buSzPct val="100000"/>
              <a:buChar char="•"/>
            </a:pPr>
            <a:r>
              <a:rPr lang="en-US" sz="993" spc="-10" kern="0" dirty="0">
                <a:solidFill>
                  <a:srgbClr val="000000"/>
                </a:solidFill>
                <a:latin typeface="Inter" pitchFamily="34" charset="0"/>
                <a:ea typeface="Inter" pitchFamily="34" charset="-122"/>
                <a:cs typeface="Inter" pitchFamily="34" charset="-120"/>
              </a:rPr>
              <a:t>(Explica o benefício e o problema que está sendo resolvido)</a:t>
            </a:r>
            <a:endParaRPr lang="en-US" sz="993" dirty="0"/>
          </a:p>
        </p:txBody>
      </p:sp>
      <p:sp>
        <p:nvSpPr>
          <p:cNvPr id="10" name="Text 7"/>
          <p:cNvSpPr/>
          <p:nvPr/>
        </p:nvSpPr>
        <p:spPr>
          <a:xfrm>
            <a:off x="385763" y="295275"/>
            <a:ext cx="847725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Da Oportunidade ao Código: A Tradução em User Story</a:t>
            </a:r>
            <a:endParaRPr lang="en-US" sz="3600" dirty="0"/>
          </a:p>
        </p:txBody>
      </p:sp>
      <p:sp>
        <p:nvSpPr>
          <p:cNvPr id="11" name="Text 8"/>
          <p:cNvSpPr/>
          <p:nvPr/>
        </p:nvSpPr>
        <p:spPr>
          <a:xfrm>
            <a:off x="857250" y="3324225"/>
            <a:ext cx="571500" cy="238125"/>
          </a:xfrm>
          <a:prstGeom prst="rect">
            <a:avLst/>
          </a:prstGeom>
          <a:noFill/>
          <a:ln/>
        </p:spPr>
        <p:txBody>
          <a:bodyPr wrap="square" rtlCol="0" anchor="ctr"/>
          <a:lstStyle/>
          <a:p>
            <a:pPr indent="0" marL="0">
              <a:buNone/>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72000" y="0"/>
            <a:ext cx="5910263" cy="5233988"/>
          </a:xfrm>
          <a:prstGeom prst="rect">
            <a:avLst/>
          </a:prstGeom>
          <a:solidFill>
            <a:srgbClr val="9C0000"/>
          </a:solidFill>
          <a:ln/>
        </p:spPr>
        <p:txBody>
          <a:bodyPr wrap="square" rtlCol="0" anchor="ctr"/>
          <a:lstStyle/>
          <a:p>
            <a:pPr indent="0" marL="0">
              <a:buNone/>
            </a:pPr>
            <a:endParaRPr lang="en-US" dirty="0"/>
          </a:p>
        </p:txBody>
      </p:sp>
      <p:sp>
        <p:nvSpPr>
          <p:cNvPr id="3" name="Shape 1"/>
          <p:cNvSpPr/>
          <p:nvPr/>
        </p:nvSpPr>
        <p:spPr>
          <a:xfrm>
            <a:off x="61912" y="1785938"/>
            <a:ext cx="3300413" cy="3228975"/>
          </a:xfrm>
          <a:prstGeom prst="roundRect">
            <a:avLst>
              <a:gd name="adj" fmla="val 4531"/>
            </a:avLst>
          </a:prstGeom>
          <a:solidFill>
            <a:srgbClr val="FFFFFF"/>
          </a:solidFill>
          <a:ln/>
        </p:spPr>
      </p:sp>
      <p:sp>
        <p:nvSpPr>
          <p:cNvPr id="4" name="Shape 2"/>
          <p:cNvSpPr/>
          <p:nvPr/>
        </p:nvSpPr>
        <p:spPr>
          <a:xfrm>
            <a:off x="5757863" y="1785938"/>
            <a:ext cx="3338513" cy="3228975"/>
          </a:xfrm>
          <a:prstGeom prst="roundRect">
            <a:avLst>
              <a:gd name="adj" fmla="val 4531"/>
            </a:avLst>
          </a:prstGeom>
          <a:solidFill>
            <a:srgbClr val="9C0000"/>
          </a:solidFill>
          <a:ln/>
        </p:spPr>
      </p:sp>
      <p:pic>
        <p:nvPicPr>
          <p:cNvPr id="5" name="Image 0" descr="preencoded.png">    </p:cNvPr>
          <p:cNvPicPr>
            <a:picLocks noChangeAspect="1"/>
          </p:cNvPicPr>
          <p:nvPr/>
        </p:nvPicPr>
        <p:blipFill>
          <a:blip r:embed="rId1"/>
          <a:stretch>
            <a:fillRect/>
          </a:stretch>
        </p:blipFill>
        <p:spPr>
          <a:xfrm>
            <a:off x="3729038" y="1785938"/>
            <a:ext cx="2447925" cy="3614738"/>
          </a:xfrm>
          <a:prstGeom prst="rect">
            <a:avLst/>
          </a:prstGeom>
        </p:spPr>
      </p:pic>
      <p:sp>
        <p:nvSpPr>
          <p:cNvPr id="6" name="Text 3"/>
          <p:cNvSpPr/>
          <p:nvPr/>
        </p:nvSpPr>
        <p:spPr>
          <a:xfrm>
            <a:off x="1714500" y="195263"/>
            <a:ext cx="6172200" cy="547688"/>
          </a:xfrm>
          <a:prstGeom prst="rect">
            <a:avLst/>
          </a:prstGeom>
          <a:noFill/>
          <a:ln/>
        </p:spPr>
        <p:txBody>
          <a:bodyPr wrap="square" rtlCol="0" anchor="ctr"/>
          <a:lstStyle/>
          <a:p>
            <a:pPr algn="l" indent="0" marL="0">
              <a:lnSpc>
                <a:spcPts val="4320"/>
              </a:lnSpc>
              <a:buNone/>
            </a:pPr>
            <a:r>
              <a:rPr lang="en-US" sz="3600" b="1" spc="-72" kern="0" dirty="0">
                <a:solidFill>
                  <a:srgbClr val="000000"/>
                </a:solidFill>
                <a:latin typeface="Inter" pitchFamily="34" charset="0"/>
                <a:ea typeface="Inter" pitchFamily="34" charset="-122"/>
                <a:cs typeface="Inter" pitchFamily="34" charset="-120"/>
              </a:rPr>
              <a:t>Da Ideia à Tela: A Evolução</a:t>
            </a:r>
            <a:endParaRPr lang="en-US" sz="3600" dirty="0"/>
          </a:p>
        </p:txBody>
      </p:sp>
      <p:sp>
        <p:nvSpPr>
          <p:cNvPr id="7" name="Text 4"/>
          <p:cNvSpPr/>
          <p:nvPr/>
        </p:nvSpPr>
        <p:spPr>
          <a:xfrm>
            <a:off x="600075" y="1028700"/>
            <a:ext cx="8396288" cy="361950"/>
          </a:xfrm>
          <a:prstGeom prst="rect">
            <a:avLst/>
          </a:prstGeom>
          <a:noFill/>
          <a:ln/>
        </p:spPr>
        <p:txBody>
          <a:bodyPr wrap="square" rtlCol="0" anchor="ctr"/>
          <a:lstStyle/>
          <a:p>
            <a:pPr algn="ctr" indent="0" marL="0">
              <a:lnSpc>
                <a:spcPts val="1440"/>
              </a:lnSpc>
              <a:buNone/>
            </a:pPr>
            <a:r>
              <a:rPr lang="en-US" sz="1200" spc="-24" kern="0" dirty="0">
                <a:solidFill>
                  <a:srgbClr val="000000"/>
                </a:solidFill>
                <a:latin typeface="Inter" pitchFamily="34" charset="0"/>
                <a:ea typeface="Inter" pitchFamily="34" charset="-122"/>
                <a:cs typeface="Inter" pitchFamily="34" charset="-120"/>
              </a:rPr>
              <a:t> Uma User Story descreve o que o usuário precisa. Mas como isso vira uma interface que ele pode tocar e usar?</a:t>
            </a:r>
            <a:endParaRPr lang="en-US" sz="1200" dirty="0"/>
          </a:p>
          <a:p>
            <a:pPr algn="ctr" indent="0" marL="0">
              <a:lnSpc>
                <a:spcPts val="1440"/>
              </a:lnSpc>
              <a:buNone/>
            </a:pPr>
            <a:r>
              <a:rPr lang="en-US" sz="1200" spc="-24" kern="0" dirty="0">
                <a:solidFill>
                  <a:srgbClr val="000000"/>
                </a:solidFill>
                <a:latin typeface="Inter" pitchFamily="34" charset="0"/>
                <a:ea typeface="Inter" pitchFamily="34" charset="-122"/>
                <a:cs typeface="Inter" pitchFamily="34" charset="-120"/>
              </a:rPr>
              <a:t>A resposta está na evolução do design, que vai desde o esqueleto funcional ao produto final interativo.</a:t>
            </a:r>
            <a:endParaRPr lang="en-US" sz="1200" dirty="0"/>
          </a:p>
        </p:txBody>
      </p:sp>
      <p:sp>
        <p:nvSpPr>
          <p:cNvPr id="8" name="Text 5"/>
          <p:cNvSpPr/>
          <p:nvPr/>
        </p:nvSpPr>
        <p:spPr>
          <a:xfrm>
            <a:off x="5976938" y="2509838"/>
            <a:ext cx="3365500" cy="228600"/>
          </a:xfrm>
          <a:prstGeom prst="rect">
            <a:avLst/>
          </a:prstGeom>
          <a:noFill/>
          <a:ln/>
        </p:spPr>
        <p:txBody>
          <a:bodyPr wrap="square" rtlCol="0" anchor="ctr"/>
          <a:lstStyle/>
          <a:p>
            <a:pPr algn="r" indent="0" marL="0">
              <a:lnSpc>
                <a:spcPts val="1782"/>
              </a:lnSpc>
              <a:buNone/>
            </a:pPr>
            <a:r>
              <a:rPr lang="en-US" sz="1350" b="1" spc="-27" kern="0" dirty="0">
                <a:solidFill>
                  <a:srgbClr val="FFFFFF">
                    <a:alpha val="99000"/>
                  </a:srgbClr>
                </a:solidFill>
                <a:latin typeface="Inter" pitchFamily="34" charset="0"/>
                <a:ea typeface="Inter" pitchFamily="34" charset="-122"/>
                <a:cs typeface="Inter" pitchFamily="34" charset="-120"/>
              </a:rPr>
              <a:t>Protótipos (Alta Fidelidade):</a:t>
            </a:r>
            <a:endParaRPr lang="en-US" sz="1350" dirty="0"/>
          </a:p>
        </p:txBody>
      </p:sp>
      <p:sp>
        <p:nvSpPr>
          <p:cNvPr id="9" name="Text 6"/>
          <p:cNvSpPr/>
          <p:nvPr/>
        </p:nvSpPr>
        <p:spPr>
          <a:xfrm>
            <a:off x="6167438" y="3233738"/>
            <a:ext cx="3186113" cy="1433513"/>
          </a:xfrm>
          <a:prstGeom prst="rect">
            <a:avLst/>
          </a:prstGeom>
          <a:noFill/>
          <a:ln/>
        </p:spPr>
        <p:txBody>
          <a:bodyPr wrap="square" rtlCol="0" anchor="ctr"/>
          <a:lstStyle/>
          <a:p>
            <a:pPr algn="r" indent="0" marL="0">
              <a:lnSpc>
                <a:spcPts val="1620"/>
              </a:lnSpc>
              <a:buNone/>
            </a:pPr>
            <a:r>
              <a:rPr lang="en-US" sz="1350" spc="-27" kern="0" dirty="0">
                <a:solidFill>
                  <a:srgbClr val="FFFFFF">
                    <a:alpha val="99000"/>
                  </a:srgbClr>
                </a:solidFill>
                <a:latin typeface="Inter" pitchFamily="34" charset="0"/>
                <a:ea typeface="Inter" pitchFamily="34" charset="-122"/>
                <a:cs typeface="Inter" pitchFamily="34" charset="-120"/>
              </a:rPr>
              <a:t>Simulação interativa e visualmente polida do produto final.   </a:t>
            </a:r>
            <a:endParaRPr lang="en-US" sz="1350" dirty="0"/>
          </a:p>
          <a:p>
            <a:pPr algn="r" indent="0" marL="0">
              <a:lnSpc>
                <a:spcPts val="1620"/>
              </a:lnSpc>
              <a:buNone/>
            </a:pPr>
            <a:r>
              <a:rPr lang="en-US" sz="1350" spc="-27" kern="0" dirty="0">
                <a:solidFill>
                  <a:srgbClr val="FFFFFF">
                    <a:alpha val="99000"/>
                  </a:srgbClr>
                </a:solidFill>
                <a:latin typeface="Inter" pitchFamily="34" charset="0"/>
                <a:ea typeface="Inter" pitchFamily="34" charset="-122"/>
                <a:cs typeface="Inter" pitchFamily="34" charset="-120"/>
              </a:rPr>
              <a:t>Inclui cores, fontes, ícones e interações.</a:t>
            </a:r>
            <a:endParaRPr lang="en-US" sz="1350" dirty="0"/>
          </a:p>
          <a:p>
            <a:pPr algn="r" indent="0" marL="0">
              <a:lnSpc>
                <a:spcPts val="1620"/>
              </a:lnSpc>
              <a:buNone/>
            </a:pPr>
            <a:r>
              <a:rPr lang="en-US" sz="1350" spc="-27" kern="0" dirty="0">
                <a:solidFill>
                  <a:srgbClr val="FFFFFF">
                    <a:alpha val="99000"/>
                  </a:srgbClr>
                </a:solidFill>
                <a:latin typeface="Inter" pitchFamily="34" charset="0"/>
                <a:ea typeface="Inter" pitchFamily="34" charset="-122"/>
                <a:cs typeface="Inter" pitchFamily="34" charset="-120"/>
              </a:rPr>
              <a:t>Valida a apresentação e a usabilidade (UI).</a:t>
            </a:r>
            <a:endParaRPr lang="en-US" sz="1350" dirty="0"/>
          </a:p>
        </p:txBody>
      </p:sp>
      <p:sp>
        <p:nvSpPr>
          <p:cNvPr id="10" name="Text 7"/>
          <p:cNvSpPr/>
          <p:nvPr/>
        </p:nvSpPr>
        <p:spPr>
          <a:xfrm>
            <a:off x="290513" y="2552700"/>
            <a:ext cx="3327400" cy="228600"/>
          </a:xfrm>
          <a:prstGeom prst="rect">
            <a:avLst/>
          </a:prstGeom>
          <a:noFill/>
          <a:ln/>
        </p:spPr>
        <p:txBody>
          <a:bodyPr wrap="square" rtlCol="0" anchor="ctr"/>
          <a:lstStyle/>
          <a:p>
            <a:pPr algn="l" indent="0" marL="0">
              <a:lnSpc>
                <a:spcPts val="1782"/>
              </a:lnSpc>
              <a:buNone/>
            </a:pPr>
            <a:r>
              <a:rPr lang="en-US" sz="1350" b="1" spc="-27" kern="0" dirty="0">
                <a:solidFill>
                  <a:srgbClr val="000000">
                    <a:alpha val="99000"/>
                  </a:srgbClr>
                </a:solidFill>
                <a:latin typeface="Inter" pitchFamily="34" charset="0"/>
                <a:ea typeface="Inter" pitchFamily="34" charset="-122"/>
                <a:cs typeface="Inter" pitchFamily="34" charset="-120"/>
              </a:rPr>
              <a:t>Wireframes (Baixa Fidelidade):</a:t>
            </a:r>
            <a:endParaRPr lang="en-US" sz="1350" dirty="0"/>
          </a:p>
        </p:txBody>
      </p:sp>
      <p:sp>
        <p:nvSpPr>
          <p:cNvPr id="11" name="Text 8"/>
          <p:cNvSpPr/>
          <p:nvPr/>
        </p:nvSpPr>
        <p:spPr>
          <a:xfrm>
            <a:off x="290513" y="3109913"/>
            <a:ext cx="3133725" cy="1228725"/>
          </a:xfrm>
          <a:prstGeom prst="rect">
            <a:avLst/>
          </a:prstGeom>
          <a:noFill/>
          <a:ln/>
        </p:spPr>
        <p:txBody>
          <a:bodyPr wrap="square" rtlCol="0" anchor="ctr"/>
          <a:lstStyle/>
          <a:p>
            <a:pPr algn="l" indent="0" marL="0">
              <a:lnSpc>
                <a:spcPts val="1620"/>
              </a:lnSpc>
              <a:buNone/>
            </a:pPr>
            <a:r>
              <a:rPr lang="en-US" sz="1350" spc="-27" kern="0" dirty="0">
                <a:solidFill>
                  <a:srgbClr val="000000">
                    <a:alpha val="99000"/>
                  </a:srgbClr>
                </a:solidFill>
                <a:latin typeface="Inter" pitchFamily="34" charset="0"/>
                <a:ea typeface="Inter" pitchFamily="34" charset="-122"/>
                <a:cs typeface="Inter" pitchFamily="34" charset="-120"/>
              </a:rPr>
              <a:t>O "esqueleto" da interface, focado na estrutura, layout e fluxo.   </a:t>
            </a:r>
            <a:endParaRPr lang="en-US" sz="1350" dirty="0"/>
          </a:p>
          <a:p>
            <a:pPr algn="l" indent="0" marL="0">
              <a:lnSpc>
                <a:spcPts val="1620"/>
              </a:lnSpc>
              <a:buNone/>
            </a:pPr>
            <a:r>
              <a:rPr lang="en-US" sz="1350" spc="-27" kern="0" dirty="0">
                <a:solidFill>
                  <a:srgbClr val="000000">
                    <a:alpha val="99000"/>
                  </a:srgbClr>
                </a:solidFill>
                <a:latin typeface="Inter" pitchFamily="34" charset="0"/>
                <a:ea typeface="Inter" pitchFamily="34" charset="-122"/>
                <a:cs typeface="Inter" pitchFamily="34" charset="-120"/>
              </a:rPr>
              <a:t>Usa caixas cinzas e texto simples.</a:t>
            </a:r>
            <a:endParaRPr lang="en-US" sz="1350" dirty="0"/>
          </a:p>
          <a:p>
            <a:pPr algn="l" indent="0" marL="0">
              <a:lnSpc>
                <a:spcPts val="1620"/>
              </a:lnSpc>
              <a:buNone/>
            </a:pPr>
            <a:r>
              <a:rPr lang="en-US" sz="1350" spc="-27" kern="0" dirty="0">
                <a:solidFill>
                  <a:srgbClr val="000000">
                    <a:alpha val="99000"/>
                  </a:srgbClr>
                </a:solidFill>
                <a:latin typeface="Inter" pitchFamily="34" charset="0"/>
                <a:ea typeface="Inter" pitchFamily="34" charset="-122"/>
                <a:cs typeface="Inter" pitchFamily="34" charset="-120"/>
              </a:rPr>
              <a:t>Valida a lógica e a funcionalidade (UX).</a:t>
            </a:r>
            <a:endParaRPr lang="en-US" sz="13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42975" y="404813"/>
            <a:ext cx="7253288" cy="2176463"/>
          </a:xfrm>
          <a:prstGeom prst="rect">
            <a:avLst/>
          </a:prstGeom>
          <a:solidFill>
            <a:srgbClr val="FFFFFF"/>
          </a:solidFill>
          <a:ln/>
        </p:spPr>
      </p:sp>
      <p:sp>
        <p:nvSpPr>
          <p:cNvPr id="3" name="Text 1"/>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sp>
        <p:nvSpPr>
          <p:cNvPr id="4" name="Shape 2"/>
          <p:cNvSpPr/>
          <p:nvPr/>
        </p:nvSpPr>
        <p:spPr>
          <a:xfrm>
            <a:off x="1100138" y="2721769"/>
            <a:ext cx="3357563" cy="838200"/>
          </a:xfrm>
          <a:prstGeom prst="rect">
            <a:avLst/>
          </a:prstGeom>
          <a:solidFill>
            <a:srgbClr val="FFFFFF"/>
          </a:solidFill>
          <a:ln/>
        </p:spPr>
      </p:sp>
      <p:sp>
        <p:nvSpPr>
          <p:cNvPr id="5" name="Shape 3"/>
          <p:cNvSpPr/>
          <p:nvPr/>
        </p:nvSpPr>
        <p:spPr>
          <a:xfrm>
            <a:off x="1100138" y="3798094"/>
            <a:ext cx="3357563" cy="838200"/>
          </a:xfrm>
          <a:prstGeom prst="rect">
            <a:avLst/>
          </a:prstGeom>
          <a:solidFill>
            <a:srgbClr val="FFFFFF"/>
          </a:solidFill>
          <a:ln/>
        </p:spPr>
      </p:sp>
      <p:sp>
        <p:nvSpPr>
          <p:cNvPr id="6" name="Shape 4"/>
          <p:cNvSpPr/>
          <p:nvPr/>
        </p:nvSpPr>
        <p:spPr>
          <a:xfrm>
            <a:off x="5176838" y="2721769"/>
            <a:ext cx="3357563" cy="838200"/>
          </a:xfrm>
          <a:prstGeom prst="rect">
            <a:avLst/>
          </a:prstGeom>
          <a:solidFill>
            <a:srgbClr val="FFFFFF"/>
          </a:solidFill>
          <a:ln/>
        </p:spPr>
      </p:sp>
      <p:sp>
        <p:nvSpPr>
          <p:cNvPr id="7" name="Shape 5"/>
          <p:cNvSpPr/>
          <p:nvPr/>
        </p:nvSpPr>
        <p:spPr>
          <a:xfrm>
            <a:off x="5176838" y="3798094"/>
            <a:ext cx="3357563" cy="838200"/>
          </a:xfrm>
          <a:prstGeom prst="rect">
            <a:avLst/>
          </a:prstGeom>
          <a:solidFill>
            <a:srgbClr val="FFFFFF"/>
          </a:solidFill>
          <a:ln/>
        </p:spPr>
      </p:sp>
      <p:pic>
        <p:nvPicPr>
          <p:cNvPr id="8" name="Image 0" descr="preencoded.png">    </p:cNvPr>
          <p:cNvPicPr>
            <a:picLocks noChangeAspect="1"/>
          </p:cNvPicPr>
          <p:nvPr/>
        </p:nvPicPr>
        <p:blipFill>
          <a:blip r:embed="rId1"/>
          <a:stretch>
            <a:fillRect/>
          </a:stretch>
        </p:blipFill>
        <p:spPr>
          <a:xfrm>
            <a:off x="-495300" y="-100012"/>
            <a:ext cx="847725" cy="1243013"/>
          </a:xfrm>
          <a:prstGeom prst="rect">
            <a:avLst/>
          </a:prstGeom>
        </p:spPr>
      </p:pic>
      <p:pic>
        <p:nvPicPr>
          <p:cNvPr id="9" name="Image 1" descr="preencoded.png">    </p:cNvPr>
          <p:cNvPicPr>
            <a:picLocks noChangeAspect="1"/>
          </p:cNvPicPr>
          <p:nvPr/>
        </p:nvPicPr>
        <p:blipFill>
          <a:blip r:embed="rId2"/>
          <a:stretch>
            <a:fillRect/>
          </a:stretch>
        </p:blipFill>
        <p:spPr>
          <a:xfrm>
            <a:off x="-495300" y="1309688"/>
            <a:ext cx="847725" cy="1343025"/>
          </a:xfrm>
          <a:prstGeom prst="rect">
            <a:avLst/>
          </a:prstGeom>
        </p:spPr>
      </p:pic>
      <p:pic>
        <p:nvPicPr>
          <p:cNvPr id="10" name="Image 2" descr="preencoded.png">    </p:cNvPr>
          <p:cNvPicPr>
            <a:picLocks noChangeAspect="1"/>
          </p:cNvPicPr>
          <p:nvPr/>
        </p:nvPicPr>
        <p:blipFill>
          <a:blip r:embed="rId3"/>
          <a:stretch>
            <a:fillRect/>
          </a:stretch>
        </p:blipFill>
        <p:spPr>
          <a:xfrm>
            <a:off x="-495300" y="2724150"/>
            <a:ext cx="847725" cy="1338263"/>
          </a:xfrm>
          <a:prstGeom prst="rect">
            <a:avLst/>
          </a:prstGeom>
        </p:spPr>
      </p:pic>
      <p:pic>
        <p:nvPicPr>
          <p:cNvPr id="11" name="Image 3" descr="preencoded.png">    </p:cNvPr>
          <p:cNvPicPr>
            <a:picLocks noChangeAspect="1"/>
          </p:cNvPicPr>
          <p:nvPr/>
        </p:nvPicPr>
        <p:blipFill>
          <a:blip r:embed="rId4"/>
          <a:stretch>
            <a:fillRect/>
          </a:stretch>
        </p:blipFill>
        <p:spPr>
          <a:xfrm>
            <a:off x="-385762" y="4133850"/>
            <a:ext cx="733425" cy="1009650"/>
          </a:xfrm>
          <a:prstGeom prst="rect">
            <a:avLst/>
          </a:prstGeom>
        </p:spPr>
      </p:pic>
      <p:sp>
        <p:nvSpPr>
          <p:cNvPr id="12" name="Text 6"/>
          <p:cNvSpPr/>
          <p:nvPr/>
        </p:nvSpPr>
        <p:spPr>
          <a:xfrm>
            <a:off x="5176838" y="3798094"/>
            <a:ext cx="3814763" cy="457200"/>
          </a:xfrm>
          <a:prstGeom prst="rect">
            <a:avLst/>
          </a:prstGeom>
          <a:noFill/>
          <a:ln/>
        </p:spPr>
        <p:txBody>
          <a:bodyPr wrap="square" rtlCol="0" anchor="ctr"/>
          <a:lstStyle/>
          <a:p>
            <a:pPr algn="l" indent="0" marL="0">
              <a:lnSpc>
                <a:spcPts val="1782"/>
              </a:lnSpc>
              <a:buNone/>
            </a:pPr>
            <a:r>
              <a:rPr lang="en-US" sz="1350" b="1" spc="-27" kern="0" dirty="0">
                <a:solidFill>
                  <a:srgbClr val="9C0000">
                    <a:alpha val="99000"/>
                  </a:srgbClr>
                </a:solidFill>
                <a:latin typeface="Inter" pitchFamily="34" charset="0"/>
                <a:ea typeface="Inter" pitchFamily="34" charset="-122"/>
                <a:cs typeface="Inter" pitchFamily="34" charset="-120"/>
              </a:rPr>
              <a:t>Contraste: </a:t>
            </a:r>
            <a:pPr algn="l" indent="0" marL="0">
              <a:lnSpc>
                <a:spcPts val="1782"/>
              </a:lnSpc>
              <a:buNone/>
            </a:pPr>
            <a:r>
              <a:rPr lang="en-US" sz="1350" spc="-27" kern="0" dirty="0">
                <a:solidFill>
                  <a:srgbClr val="9C0000">
                    <a:alpha val="99000"/>
                  </a:srgbClr>
                </a:solidFill>
                <a:latin typeface="Inter" pitchFamily="34" charset="0"/>
                <a:ea typeface="Inter" pitchFamily="34" charset="-122"/>
                <a:cs typeface="Inter" pitchFamily="34" charset="-120"/>
              </a:rPr>
              <a:t>Destaca o que é importante e cria hierarquia.</a:t>
            </a:r>
            <a:endParaRPr lang="en-US" sz="1350" dirty="0"/>
          </a:p>
        </p:txBody>
      </p:sp>
      <p:sp>
        <p:nvSpPr>
          <p:cNvPr id="13" name="Text 7"/>
          <p:cNvSpPr/>
          <p:nvPr/>
        </p:nvSpPr>
        <p:spPr>
          <a:xfrm>
            <a:off x="5176838" y="4331494"/>
            <a:ext cx="3814763" cy="3048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Usar uma cor de fundo diferente para o card da maratona, sinalizando sua importância.</a:t>
            </a:r>
            <a:endParaRPr lang="en-US" sz="900" dirty="0"/>
          </a:p>
        </p:txBody>
      </p:sp>
      <p:sp>
        <p:nvSpPr>
          <p:cNvPr id="14" name="Text 8"/>
          <p:cNvSpPr/>
          <p:nvPr/>
        </p:nvSpPr>
        <p:spPr>
          <a:xfrm>
            <a:off x="5176838" y="2721769"/>
            <a:ext cx="3814763" cy="457200"/>
          </a:xfrm>
          <a:prstGeom prst="rect">
            <a:avLst/>
          </a:prstGeom>
          <a:noFill/>
          <a:ln/>
        </p:spPr>
        <p:txBody>
          <a:bodyPr wrap="square" rtlCol="0" anchor="ctr"/>
          <a:lstStyle/>
          <a:p>
            <a:pPr algn="l" indent="0" marL="0">
              <a:lnSpc>
                <a:spcPts val="1782"/>
              </a:lnSpc>
              <a:buNone/>
            </a:pPr>
            <a:r>
              <a:rPr lang="en-US" sz="1350" b="1" spc="-27" kern="0" dirty="0">
                <a:solidFill>
                  <a:srgbClr val="9C0000">
                    <a:alpha val="99000"/>
                  </a:srgbClr>
                </a:solidFill>
                <a:latin typeface="Inter" pitchFamily="34" charset="0"/>
                <a:ea typeface="Inter" pitchFamily="34" charset="-122"/>
                <a:cs typeface="Inter" pitchFamily="34" charset="-120"/>
              </a:rPr>
              <a:t>Repetição:</a:t>
            </a:r>
            <a:pPr algn="l" indent="0" marL="0">
              <a:lnSpc>
                <a:spcPts val="1782"/>
              </a:lnSpc>
              <a:buNone/>
            </a:pPr>
            <a:r>
              <a:rPr lang="en-US" sz="1350" spc="-27" kern="0" dirty="0">
                <a:solidFill>
                  <a:srgbClr val="9C0000">
                    <a:alpha val="99000"/>
                  </a:srgbClr>
                </a:solidFill>
                <a:latin typeface="Inter" pitchFamily="34" charset="0"/>
                <a:ea typeface="Inter" pitchFamily="34" charset="-122"/>
                <a:cs typeface="Inter" pitchFamily="34" charset="-120"/>
              </a:rPr>
              <a:t> Gera consistência e familiaridade.</a:t>
            </a:r>
            <a:endParaRPr lang="en-US" sz="1350" dirty="0"/>
          </a:p>
        </p:txBody>
      </p:sp>
      <p:sp>
        <p:nvSpPr>
          <p:cNvPr id="15" name="Text 9"/>
          <p:cNvSpPr/>
          <p:nvPr/>
        </p:nvSpPr>
        <p:spPr>
          <a:xfrm>
            <a:off x="5176838" y="3255169"/>
            <a:ext cx="3814763" cy="3048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Todos os botões primários de inscrição devem ter a mesma cor e formato em todo o app.</a:t>
            </a:r>
            <a:endParaRPr lang="en-US" sz="900" dirty="0"/>
          </a:p>
        </p:txBody>
      </p:sp>
      <p:sp>
        <p:nvSpPr>
          <p:cNvPr id="16" name="Text 10"/>
          <p:cNvSpPr/>
          <p:nvPr/>
        </p:nvSpPr>
        <p:spPr>
          <a:xfrm>
            <a:off x="1100138" y="3798094"/>
            <a:ext cx="3814763" cy="457200"/>
          </a:xfrm>
          <a:prstGeom prst="rect">
            <a:avLst/>
          </a:prstGeom>
          <a:noFill/>
          <a:ln/>
        </p:spPr>
        <p:txBody>
          <a:bodyPr wrap="square" rtlCol="0" anchor="ctr"/>
          <a:lstStyle/>
          <a:p>
            <a:pPr algn="l" indent="0" marL="0">
              <a:lnSpc>
                <a:spcPts val="1782"/>
              </a:lnSpc>
              <a:buNone/>
            </a:pPr>
            <a:r>
              <a:rPr lang="en-US" sz="1350" b="1" spc="-27" kern="0" dirty="0">
                <a:solidFill>
                  <a:srgbClr val="9C0000">
                    <a:alpha val="99000"/>
                  </a:srgbClr>
                </a:solidFill>
                <a:latin typeface="Inter" pitchFamily="34" charset="0"/>
                <a:ea typeface="Inter" pitchFamily="34" charset="-122"/>
                <a:cs typeface="Inter" pitchFamily="34" charset="-120"/>
              </a:rPr>
              <a:t>Alinhamento: </a:t>
            </a:r>
            <a:pPr algn="l" indent="0" marL="0">
              <a:lnSpc>
                <a:spcPts val="1782"/>
              </a:lnSpc>
              <a:buNone/>
            </a:pPr>
            <a:r>
              <a:rPr lang="en-US" sz="1350" spc="-27" kern="0" dirty="0">
                <a:solidFill>
                  <a:srgbClr val="9C0000">
                    <a:alpha val="99000"/>
                  </a:srgbClr>
                </a:solidFill>
                <a:latin typeface="Inter" pitchFamily="34" charset="0"/>
                <a:ea typeface="Inter" pitchFamily="34" charset="-122"/>
                <a:cs typeface="Inter" pitchFamily="34" charset="-120"/>
              </a:rPr>
              <a:t>Cria ordem e conexão visual.</a:t>
            </a:r>
            <a:endParaRPr lang="en-US" sz="1350" dirty="0"/>
          </a:p>
        </p:txBody>
      </p:sp>
      <p:sp>
        <p:nvSpPr>
          <p:cNvPr id="17" name="Text 11"/>
          <p:cNvSpPr/>
          <p:nvPr/>
        </p:nvSpPr>
        <p:spPr>
          <a:xfrm>
            <a:off x="1100138" y="4331494"/>
            <a:ext cx="3814763" cy="3048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Usar um grid para alinhar os cards na lista de programação, facilitando a leitura.</a:t>
            </a:r>
            <a:endParaRPr lang="en-US" sz="900" dirty="0"/>
          </a:p>
        </p:txBody>
      </p:sp>
      <p:sp>
        <p:nvSpPr>
          <p:cNvPr id="18" name="Text 12"/>
          <p:cNvSpPr/>
          <p:nvPr/>
        </p:nvSpPr>
        <p:spPr>
          <a:xfrm>
            <a:off x="1100138" y="2721769"/>
            <a:ext cx="3814763" cy="457200"/>
          </a:xfrm>
          <a:prstGeom prst="rect">
            <a:avLst/>
          </a:prstGeom>
          <a:noFill/>
          <a:ln/>
        </p:spPr>
        <p:txBody>
          <a:bodyPr wrap="square" rtlCol="0" anchor="ctr"/>
          <a:lstStyle/>
          <a:p>
            <a:pPr algn="l" indent="0" marL="0">
              <a:lnSpc>
                <a:spcPts val="1782"/>
              </a:lnSpc>
              <a:buNone/>
            </a:pPr>
            <a:r>
              <a:rPr lang="en-US" sz="1350" b="1" spc="-27" kern="0" dirty="0">
                <a:solidFill>
                  <a:srgbClr val="9A0000">
                    <a:alpha val="99000"/>
                  </a:srgbClr>
                </a:solidFill>
                <a:latin typeface="Inter" pitchFamily="34" charset="0"/>
                <a:ea typeface="Inter" pitchFamily="34" charset="-122"/>
                <a:cs typeface="Inter" pitchFamily="34" charset="-120"/>
              </a:rPr>
              <a:t>Proximidade: </a:t>
            </a:r>
            <a:pPr algn="l" indent="0" marL="0">
              <a:lnSpc>
                <a:spcPts val="1782"/>
              </a:lnSpc>
              <a:buNone/>
            </a:pPr>
            <a:r>
              <a:rPr lang="en-US" sz="1350" spc="-27" kern="0" dirty="0">
                <a:solidFill>
                  <a:srgbClr val="9A0000">
                    <a:alpha val="99000"/>
                  </a:srgbClr>
                </a:solidFill>
                <a:latin typeface="Inter" pitchFamily="34" charset="0"/>
                <a:ea typeface="Inter" pitchFamily="34" charset="-122"/>
                <a:cs typeface="Inter" pitchFamily="34" charset="-120"/>
              </a:rPr>
              <a:t>Elementos próximos parecem um grupo.</a:t>
            </a:r>
            <a:endParaRPr lang="en-US" sz="1350" dirty="0"/>
          </a:p>
        </p:txBody>
      </p:sp>
      <p:sp>
        <p:nvSpPr>
          <p:cNvPr id="19" name="Text 13"/>
          <p:cNvSpPr/>
          <p:nvPr/>
        </p:nvSpPr>
        <p:spPr>
          <a:xfrm>
            <a:off x="1100138" y="3255169"/>
            <a:ext cx="3814763" cy="3048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Agrupar horário, sala e palestrante no mesmo card para mostrar que pertencem à mesma atividade.   </a:t>
            </a:r>
            <a:endParaRPr lang="en-US" sz="900" dirty="0"/>
          </a:p>
        </p:txBody>
      </p:sp>
      <p:sp>
        <p:nvSpPr>
          <p:cNvPr id="20" name="Text 14"/>
          <p:cNvSpPr/>
          <p:nvPr/>
        </p:nvSpPr>
        <p:spPr>
          <a:xfrm>
            <a:off x="942975" y="404813"/>
            <a:ext cx="771048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3: Princípios de Interface e Acessibilidade</a:t>
            </a:r>
            <a:endParaRPr lang="en-US" sz="3600" dirty="0"/>
          </a:p>
        </p:txBody>
      </p:sp>
      <p:sp>
        <p:nvSpPr>
          <p:cNvPr id="21" name="Text 15"/>
          <p:cNvSpPr/>
          <p:nvPr/>
        </p:nvSpPr>
        <p:spPr>
          <a:xfrm>
            <a:off x="942975" y="1614488"/>
            <a:ext cx="7710488" cy="238125"/>
          </a:xfrm>
          <a:prstGeom prst="rect">
            <a:avLst/>
          </a:prstGeom>
          <a:noFill/>
          <a:ln/>
        </p:spPr>
        <p:txBody>
          <a:bodyPr wrap="square" rtlCol="0" anchor="ctr"/>
          <a:lstStyle/>
          <a:p>
            <a:pPr algn="l" indent="0" marL="0">
              <a:lnSpc>
                <a:spcPts val="1890"/>
              </a:lnSpc>
              <a:buNone/>
            </a:pPr>
            <a:r>
              <a:rPr lang="en-US" sz="1350" b="1" i="1" spc="-13" kern="0" dirty="0">
                <a:solidFill>
                  <a:srgbClr val="9C0000">
                    <a:alpha val="99000"/>
                  </a:srgbClr>
                </a:solidFill>
                <a:latin typeface="Inter" pitchFamily="34" charset="0"/>
                <a:ea typeface="Inter" pitchFamily="34" charset="-122"/>
                <a:cs typeface="Inter" pitchFamily="34" charset="-120"/>
              </a:rPr>
              <a:t> Princípios Visuais que Organizam a Interface (Gestalt)</a:t>
            </a:r>
            <a:endParaRPr lang="en-US" sz="1350" dirty="0"/>
          </a:p>
        </p:txBody>
      </p:sp>
      <p:sp>
        <p:nvSpPr>
          <p:cNvPr id="22" name="Text 16"/>
          <p:cNvSpPr/>
          <p:nvPr/>
        </p:nvSpPr>
        <p:spPr>
          <a:xfrm>
            <a:off x="942975" y="1966912"/>
            <a:ext cx="7710488" cy="614363"/>
          </a:xfrm>
          <a:prstGeom prst="rect">
            <a:avLst/>
          </a:prstGeom>
          <a:noFill/>
          <a:ln/>
        </p:spPr>
        <p:txBody>
          <a:bodyPr wrap="square" rtlCol="0" anchor="ctr"/>
          <a:lstStyle/>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Nosso cérebro tem "atalhos" para organizar o que vemos, descritos pelos Princípios Visuais da Gestalt. Embora existam vários outros, como Fechamento e Figura-Fundo, vamos focar nos 4 mais aplicados no dia a dia do design de interfaces para criar layouts intuitivos.</a:t>
            </a:r>
            <a:endParaRPr 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547688" y="2252663"/>
            <a:ext cx="3790950" cy="1162050"/>
          </a:xfrm>
          <a:prstGeom prst="rect">
            <a:avLst/>
          </a:prstGeom>
          <a:noFill/>
          <a:ln/>
        </p:spPr>
      </p:sp>
      <p:sp>
        <p:nvSpPr>
          <p:cNvPr id="3" name="Shape 1"/>
          <p:cNvSpPr/>
          <p:nvPr/>
        </p:nvSpPr>
        <p:spPr>
          <a:xfrm>
            <a:off x="4767263" y="2133600"/>
            <a:ext cx="4010025" cy="1314450"/>
          </a:xfrm>
          <a:prstGeom prst="rect">
            <a:avLst/>
          </a:prstGeom>
          <a:noFill/>
          <a:ln/>
        </p:spPr>
      </p:sp>
      <p:sp>
        <p:nvSpPr>
          <p:cNvPr id="4" name="Shape 2"/>
          <p:cNvSpPr/>
          <p:nvPr/>
        </p:nvSpPr>
        <p:spPr>
          <a:xfrm>
            <a:off x="4695825" y="3557588"/>
            <a:ext cx="4081463" cy="1314450"/>
          </a:xfrm>
          <a:prstGeom prst="rect">
            <a:avLst/>
          </a:prstGeom>
          <a:noFill/>
          <a:ln/>
        </p:spPr>
      </p:sp>
      <p:sp>
        <p:nvSpPr>
          <p:cNvPr id="5" name="Shape 3"/>
          <p:cNvSpPr/>
          <p:nvPr/>
        </p:nvSpPr>
        <p:spPr>
          <a:xfrm>
            <a:off x="547688" y="3557588"/>
            <a:ext cx="3790950" cy="1162050"/>
          </a:xfrm>
          <a:prstGeom prst="rect">
            <a:avLst/>
          </a:prstGeom>
          <a:noFill/>
          <a:ln/>
        </p:spPr>
      </p:sp>
      <p:sp>
        <p:nvSpPr>
          <p:cNvPr id="6" name="Text 4"/>
          <p:cNvSpPr/>
          <p:nvPr/>
        </p:nvSpPr>
        <p:spPr>
          <a:xfrm>
            <a:off x="547688" y="1490663"/>
            <a:ext cx="8505825" cy="642938"/>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Pense nas heurísticas como um "checklist" prático, criado pelo pioneiro da usabilidade Jakob Nielsen. Elas são um conjunto de 10 princípios gerais que nos ajudam a identificar problemas de usabilidade em qualquer interface, antes mesmo de fazer testes com usuários.</a:t>
            </a:r>
            <a:endParaRPr lang="en-US" sz="1200" dirty="0"/>
          </a:p>
        </p:txBody>
      </p:sp>
      <p:sp>
        <p:nvSpPr>
          <p:cNvPr id="7" name="Text 5"/>
          <p:cNvSpPr/>
          <p:nvPr/>
        </p:nvSpPr>
        <p:spPr>
          <a:xfrm>
            <a:off x="609600" y="252413"/>
            <a:ext cx="61722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As Heurísticas de Usabilidade de Nielsen</a:t>
            </a:r>
            <a:endParaRPr lang="en-US" sz="3600" dirty="0"/>
          </a:p>
        </p:txBody>
      </p:sp>
      <p:sp>
        <p:nvSpPr>
          <p:cNvPr id="8" name="Text 6"/>
          <p:cNvSpPr/>
          <p:nvPr/>
        </p:nvSpPr>
        <p:spPr>
          <a:xfrm>
            <a:off x="547688" y="3557588"/>
            <a:ext cx="4248150" cy="781050"/>
          </a:xfrm>
          <a:prstGeom prst="rect">
            <a:avLst/>
          </a:prstGeom>
          <a:noFill/>
          <a:ln/>
        </p:spPr>
        <p:txBody>
          <a:bodyPr wrap="square" rtlCol="0" anchor="ctr"/>
          <a:lstStyle/>
          <a:p>
            <a:pPr algn="l" indent="0" marL="0">
              <a:lnSpc>
                <a:spcPts val="1530"/>
              </a:lnSpc>
              <a:buNone/>
            </a:pPr>
            <a:r>
              <a:rPr lang="en-US" sz="1125" b="1" spc="-11" kern="0" dirty="0">
                <a:solidFill>
                  <a:srgbClr val="9A0000">
                    <a:alpha val="99000"/>
                  </a:srgbClr>
                </a:solidFill>
                <a:latin typeface="Inter" pitchFamily="34" charset="0"/>
                <a:ea typeface="Inter" pitchFamily="34" charset="-122"/>
                <a:cs typeface="Inter" pitchFamily="34" charset="-120"/>
              </a:rPr>
              <a:t>Consistência e Padrões:</a:t>
            </a:r>
            <a:endParaRPr lang="en-US" sz="1125" dirty="0"/>
          </a:p>
          <a:p>
            <a:pPr algn="l" indent="0" marL="0">
              <a:lnSpc>
                <a:spcPts val="1530"/>
              </a:lnSpc>
              <a:buNone/>
            </a:pPr>
            <a:r>
              <a:rPr lang="en-US" sz="1125" spc="-11" kern="0" dirty="0">
                <a:solidFill>
                  <a:srgbClr val="9A0000">
                    <a:alpha val="99000"/>
                  </a:srgbClr>
                </a:solidFill>
                <a:latin typeface="Inter" pitchFamily="34" charset="0"/>
                <a:ea typeface="Inter" pitchFamily="34" charset="-122"/>
                <a:cs typeface="Inter" pitchFamily="34" charset="-120"/>
              </a:rPr>
              <a:t> O usuário não deveria ter que se perguntar se palavras, situações ou ações diferentes significam a mesma coisa. Siga as convenções da plataforma e do mercado.</a:t>
            </a:r>
            <a:endParaRPr lang="en-US" sz="1125" dirty="0"/>
          </a:p>
        </p:txBody>
      </p:sp>
      <p:sp>
        <p:nvSpPr>
          <p:cNvPr id="9" name="Text 7"/>
          <p:cNvSpPr/>
          <p:nvPr/>
        </p:nvSpPr>
        <p:spPr>
          <a:xfrm>
            <a:off x="547688" y="4414838"/>
            <a:ext cx="4248150" cy="3048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Um ícone de calendário deve ser usado consistentemente em todo o app para representar datas e horários, e em nenhum outro contexto.</a:t>
            </a:r>
            <a:endParaRPr lang="en-US" sz="900" dirty="0"/>
          </a:p>
        </p:txBody>
      </p:sp>
      <p:sp>
        <p:nvSpPr>
          <p:cNvPr id="10" name="Text 8"/>
          <p:cNvSpPr/>
          <p:nvPr/>
        </p:nvSpPr>
        <p:spPr>
          <a:xfrm>
            <a:off x="4695825" y="3557588"/>
            <a:ext cx="4538663" cy="781050"/>
          </a:xfrm>
          <a:prstGeom prst="rect">
            <a:avLst/>
          </a:prstGeom>
          <a:noFill/>
          <a:ln/>
        </p:spPr>
        <p:txBody>
          <a:bodyPr wrap="square" rtlCol="0" anchor="ctr"/>
          <a:lstStyle/>
          <a:p>
            <a:pPr algn="l" indent="0" marL="0">
              <a:lnSpc>
                <a:spcPts val="1530"/>
              </a:lnSpc>
              <a:buNone/>
            </a:pPr>
            <a:r>
              <a:rPr lang="en-US" sz="1125" b="1" spc="-11" kern="0" dirty="0">
                <a:solidFill>
                  <a:srgbClr val="9A0000">
                    <a:alpha val="99000"/>
                  </a:srgbClr>
                </a:solidFill>
                <a:latin typeface="Inter" pitchFamily="34" charset="0"/>
                <a:ea typeface="Inter" pitchFamily="34" charset="-122"/>
                <a:cs typeface="Inter" pitchFamily="34" charset="-120"/>
              </a:rPr>
              <a:t>Reconhecimento em vez de Memorização:</a:t>
            </a:r>
            <a:endParaRPr lang="en-US" sz="1125" dirty="0"/>
          </a:p>
          <a:p>
            <a:pPr algn="l" indent="0" marL="0">
              <a:lnSpc>
                <a:spcPts val="1530"/>
              </a:lnSpc>
              <a:buNone/>
            </a:pPr>
            <a:r>
              <a:rPr lang="en-US" sz="1125" spc="-11" kern="0" dirty="0">
                <a:solidFill>
                  <a:srgbClr val="9A0000">
                    <a:alpha val="99000"/>
                  </a:srgbClr>
                </a:solidFill>
                <a:latin typeface="Inter" pitchFamily="34" charset="0"/>
                <a:ea typeface="Inter" pitchFamily="34" charset="-122"/>
                <a:cs typeface="Inter" pitchFamily="34" charset="-120"/>
              </a:rPr>
              <a:t>Minimize a carga de memória do usuário tornando objetos, ações em opções visíveis. O usuário não deve ter que lembrar de informações de uma parte do diálogo para outra.</a:t>
            </a:r>
            <a:endParaRPr lang="en-US" sz="1125" dirty="0"/>
          </a:p>
        </p:txBody>
      </p:sp>
      <p:sp>
        <p:nvSpPr>
          <p:cNvPr id="11" name="Text 9"/>
          <p:cNvSpPr/>
          <p:nvPr/>
        </p:nvSpPr>
        <p:spPr>
          <a:xfrm>
            <a:off x="4695825" y="4414838"/>
            <a:ext cx="4538663" cy="4572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A tela "Minha Agenda" existe exatamente por isso. Ela lista claramente todas as inscrições da Ana, para que ela não precise memorizar em quais palestras se inscreveu, nem os horários ou salas.</a:t>
            </a:r>
            <a:endParaRPr lang="en-US" sz="900" dirty="0"/>
          </a:p>
        </p:txBody>
      </p:sp>
      <p:sp>
        <p:nvSpPr>
          <p:cNvPr id="12" name="Text 10"/>
          <p:cNvSpPr/>
          <p:nvPr/>
        </p:nvSpPr>
        <p:spPr>
          <a:xfrm>
            <a:off x="4767263" y="2133600"/>
            <a:ext cx="4467225" cy="781050"/>
          </a:xfrm>
          <a:prstGeom prst="rect">
            <a:avLst/>
          </a:prstGeom>
          <a:noFill/>
          <a:ln/>
        </p:spPr>
        <p:txBody>
          <a:bodyPr wrap="square" rtlCol="0" anchor="ctr"/>
          <a:lstStyle/>
          <a:p>
            <a:pPr algn="l" indent="0" marL="0">
              <a:lnSpc>
                <a:spcPts val="1530"/>
              </a:lnSpc>
              <a:buNone/>
            </a:pPr>
            <a:r>
              <a:rPr lang="en-US" sz="1125" b="1" spc="-11" kern="0" dirty="0">
                <a:solidFill>
                  <a:srgbClr val="9A0000">
                    <a:alpha val="99000"/>
                  </a:srgbClr>
                </a:solidFill>
                <a:latin typeface="Inter" pitchFamily="34" charset="0"/>
                <a:ea typeface="Inter" pitchFamily="34" charset="-122"/>
                <a:cs typeface="Inter" pitchFamily="34" charset="-120"/>
              </a:rPr>
              <a:t>Prevenção de Erros:</a:t>
            </a:r>
            <a:endParaRPr lang="en-US" sz="1125" dirty="0"/>
          </a:p>
          <a:p>
            <a:pPr algn="l" indent="0" marL="0">
              <a:lnSpc>
                <a:spcPts val="1530"/>
              </a:lnSpc>
              <a:buNone/>
            </a:pPr>
            <a:r>
              <a:rPr lang="en-US" sz="1125" spc="-11" kern="0" dirty="0">
                <a:solidFill>
                  <a:srgbClr val="9A0000">
                    <a:alpha val="99000"/>
                  </a:srgbClr>
                </a:solidFill>
                <a:latin typeface="Inter" pitchFamily="34" charset="0"/>
                <a:ea typeface="Inter" pitchFamily="34" charset="-122"/>
                <a:cs typeface="Inter" pitchFamily="34" charset="-120"/>
              </a:rPr>
              <a:t>É sempre melhor projetar interfaces que previnam a ocorrência de erros do que ter que criar boas mensagens de erro.</a:t>
            </a:r>
            <a:endParaRPr lang="en-US" sz="1125" dirty="0"/>
          </a:p>
        </p:txBody>
      </p:sp>
      <p:sp>
        <p:nvSpPr>
          <p:cNvPr id="13" name="Text 11"/>
          <p:cNvSpPr/>
          <p:nvPr/>
        </p:nvSpPr>
        <p:spPr>
          <a:xfrm>
            <a:off x="4767263" y="2990850"/>
            <a:ext cx="4467225" cy="4572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Antes de o usuário cancelar uma inscrição, o sistema exibe uma caixa de diálogo de confirmação: "Tem certeza que deseja cancelar sua inscrição?". Isso previne uma ação destrutiva acidental.</a:t>
            </a:r>
            <a:endParaRPr lang="en-US" sz="900" dirty="0"/>
          </a:p>
        </p:txBody>
      </p:sp>
      <p:sp>
        <p:nvSpPr>
          <p:cNvPr id="14" name="Text 12"/>
          <p:cNvSpPr/>
          <p:nvPr/>
        </p:nvSpPr>
        <p:spPr>
          <a:xfrm>
            <a:off x="547688" y="2252663"/>
            <a:ext cx="4248150" cy="781050"/>
          </a:xfrm>
          <a:prstGeom prst="rect">
            <a:avLst/>
          </a:prstGeom>
          <a:noFill/>
          <a:ln/>
        </p:spPr>
        <p:txBody>
          <a:bodyPr wrap="square" rtlCol="0" anchor="ctr"/>
          <a:lstStyle/>
          <a:p>
            <a:pPr algn="l" indent="0" marL="0">
              <a:lnSpc>
                <a:spcPts val="1530"/>
              </a:lnSpc>
              <a:buNone/>
            </a:pPr>
            <a:r>
              <a:rPr lang="en-US" sz="1125" b="1" spc="-11" kern="0" dirty="0">
                <a:solidFill>
                  <a:srgbClr val="9A0000">
                    <a:alpha val="99000"/>
                  </a:srgbClr>
                </a:solidFill>
                <a:latin typeface="Inter" pitchFamily="34" charset="0"/>
                <a:ea typeface="Inter" pitchFamily="34" charset="-122"/>
                <a:cs typeface="Inter" pitchFamily="34" charset="-120"/>
              </a:rPr>
              <a:t>Visibilidade do Status do Sistema: </a:t>
            </a:r>
            <a:endParaRPr lang="en-US" sz="1125" dirty="0"/>
          </a:p>
          <a:p>
            <a:pPr algn="l" indent="0" marL="0">
              <a:lnSpc>
                <a:spcPts val="1530"/>
              </a:lnSpc>
              <a:buNone/>
            </a:pPr>
            <a:r>
              <a:rPr lang="en-US" sz="1125" spc="-11" kern="0" dirty="0">
                <a:solidFill>
                  <a:srgbClr val="9A0000">
                    <a:alpha val="99000"/>
                  </a:srgbClr>
                </a:solidFill>
                <a:latin typeface="Inter" pitchFamily="34" charset="0"/>
                <a:ea typeface="Inter" pitchFamily="34" charset="-122"/>
                <a:cs typeface="Inter" pitchFamily="34" charset="-120"/>
              </a:rPr>
              <a:t>O sistema deve sempre manter o usuário informado sobre o que está acontecendo, através de feedbacks claros e em tempo hábil. </a:t>
            </a:r>
            <a:endParaRPr lang="en-US" sz="1125" dirty="0"/>
          </a:p>
        </p:txBody>
      </p:sp>
      <p:sp>
        <p:nvSpPr>
          <p:cNvPr id="15" name="Text 13"/>
          <p:cNvSpPr/>
          <p:nvPr/>
        </p:nvSpPr>
        <p:spPr>
          <a:xfrm>
            <a:off x="547688" y="3109913"/>
            <a:ext cx="4248150" cy="304800"/>
          </a:xfrm>
          <a:prstGeom prst="rect">
            <a:avLst/>
          </a:prstGeom>
          <a:noFill/>
          <a:ln/>
        </p:spPr>
        <p:txBody>
          <a:bodyPr wrap="square" rtlCol="0" anchor="ctr"/>
          <a:lstStyle/>
          <a:p>
            <a:pPr algn="l" indent="0" marL="0">
              <a:lnSpc>
                <a:spcPts val="1206"/>
              </a:lnSpc>
              <a:buNone/>
            </a:pPr>
            <a:r>
              <a:rPr lang="en-US" sz="900" spc="-5" kern="0" dirty="0">
                <a:solidFill>
                  <a:srgbClr val="9C0000">
                    <a:alpha val="99000"/>
                  </a:srgbClr>
                </a:solidFill>
                <a:latin typeface="Inter" pitchFamily="34" charset="0"/>
                <a:ea typeface="Inter" pitchFamily="34" charset="-122"/>
                <a:cs typeface="Inter" pitchFamily="34" charset="-120"/>
              </a:rPr>
              <a:t>No "Minha SIC": Ao marcar presença, o app não fica em silêncio. Ele mostra uma mensagem clara: "Presença registrada com sucesso!".</a:t>
            </a:r>
            <a:endParaRPr lang="en-US" sz="9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1643063"/>
            <a:ext cx="8486775" cy="642938"/>
          </a:xfrm>
          <a:prstGeom prst="rect">
            <a:avLst/>
          </a:prstGeom>
          <a:noFill/>
          <a:ln/>
        </p:spPr>
        <p:txBody>
          <a:bodyPr wrap="square" rtlCol="0" anchor="ctr"/>
          <a:lstStyle/>
          <a:p>
            <a:pPr algn="l" indent="0" marL="0">
              <a:lnSpc>
                <a:spcPts val="1680"/>
              </a:lnSpc>
              <a:buNone/>
            </a:pPr>
            <a:r>
              <a:rPr lang="en-US" sz="1200" spc="-12" kern="0" dirty="0">
                <a:solidFill>
                  <a:srgbClr val="000000"/>
                </a:solidFill>
                <a:latin typeface="Inter" pitchFamily="34" charset="0"/>
                <a:ea typeface="Inter" pitchFamily="34" charset="-122"/>
                <a:cs typeface="Inter" pitchFamily="34" charset="-120"/>
              </a:rPr>
              <a:t>Acessibilidade (a11y) não é um extra, é uma responsabilidade fundamental para garantir que todos possam usar o produto. O padrão global é o WCAG (Web Content Accessibility Guidelines ou Diretrizes de Acessibilidade para Conteúdo Web) nível AA.</a:t>
            </a:r>
            <a:endParaRPr lang="en-US" sz="1200" dirty="0"/>
          </a:p>
        </p:txBody>
      </p:sp>
      <p:sp>
        <p:nvSpPr>
          <p:cNvPr id="3" name="Text 1"/>
          <p:cNvSpPr/>
          <p:nvPr/>
        </p:nvSpPr>
        <p:spPr>
          <a:xfrm>
            <a:off x="609600" y="438150"/>
            <a:ext cx="6557963"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Design Inclusivo: Acessibilidade (WCAG)</a:t>
            </a:r>
            <a:endParaRPr lang="en-US" sz="3600" dirty="0"/>
          </a:p>
        </p:txBody>
      </p:sp>
      <p:sp>
        <p:nvSpPr>
          <p:cNvPr id="4" name="Text 2"/>
          <p:cNvSpPr/>
          <p:nvPr/>
        </p:nvSpPr>
        <p:spPr>
          <a:xfrm>
            <a:off x="609600" y="2471738"/>
            <a:ext cx="8815388" cy="2114550"/>
          </a:xfrm>
          <a:prstGeom prst="rect">
            <a:avLst/>
          </a:prstGeom>
          <a:noFill/>
          <a:ln/>
        </p:spPr>
        <p:txBody>
          <a:bodyPr wrap="square" rtlCol="0" anchor="ctr"/>
          <a:lstStyle/>
          <a:p>
            <a:pPr algn="l" indent="0" marL="0">
              <a:lnSpc>
                <a:spcPts val="1782"/>
              </a:lnSpc>
              <a:buNone/>
            </a:pPr>
            <a:r>
              <a:rPr lang="en-US" sz="1350" b="1" spc="-27" kern="0" dirty="0">
                <a:solidFill>
                  <a:srgbClr val="9A0000">
                    <a:alpha val="99000"/>
                  </a:srgbClr>
                </a:solidFill>
                <a:latin typeface="Inter" pitchFamily="34" charset="0"/>
                <a:ea typeface="Inter" pitchFamily="34" charset="-122"/>
                <a:cs typeface="Inter" pitchFamily="34" charset="-120"/>
              </a:rPr>
              <a:t> Os 4 Pilares da Acessibilidade (Princípios do WCAG)</a:t>
            </a:r>
            <a:endParaRPr lang="en-US" sz="1350" dirty="0"/>
          </a:p>
          <a:p>
            <a:pPr algn="l" indent="0" marL="0">
              <a:lnSpc>
                <a:spcPts val="1632"/>
              </a:lnSpc>
              <a:buNone/>
            </a:pPr>
            <a:r>
              <a:rPr lang="en-US" sz="1200" spc="-12" kern="0" dirty="0">
                <a:solidFill>
                  <a:srgbClr val="9A0000">
                    <a:alpha val="99000"/>
                  </a:srgbClr>
                </a:solidFill>
                <a:latin typeface="Inter" pitchFamily="34" charset="0"/>
                <a:ea typeface="Inter" pitchFamily="34" charset="-122"/>
                <a:cs typeface="Inter" pitchFamily="34" charset="-120"/>
              </a:rPr>
              <a:t>Toda a nossa prática de acessibilidade se baseia em garantir que o conteúdo seja:</a:t>
            </a:r>
            <a:endParaRPr lang="en-US" sz="135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a:t>
            </a:r>
            <a:pPr algn="l" indent="0" marL="0">
              <a:lnSpc>
                <a:spcPts val="1632"/>
              </a:lnSpc>
              <a:buNone/>
            </a:pPr>
            <a:r>
              <a:rPr lang="en-US" sz="1200" b="1" spc="-12" kern="0" dirty="0">
                <a:solidFill>
                  <a:srgbClr val="9A0000">
                    <a:alpha val="99000"/>
                  </a:srgbClr>
                </a:solidFill>
                <a:latin typeface="Inter" pitchFamily="34" charset="0"/>
                <a:ea typeface="Inter" pitchFamily="34" charset="-122"/>
                <a:cs typeface="Inter" pitchFamily="34" charset="-120"/>
              </a:rPr>
              <a:t> Perceptível:</a:t>
            </a:r>
            <a:pPr algn="l" indent="0" marL="0">
              <a:lnSpc>
                <a:spcPts val="1632"/>
              </a:lnSpc>
              <a:buNone/>
            </a:pPr>
            <a:r>
              <a:rPr lang="en-US" sz="1200" spc="-12" kern="0" dirty="0">
                <a:solidFill>
                  <a:srgbClr val="9A0000">
                    <a:alpha val="99000"/>
                  </a:srgbClr>
                </a:solidFill>
                <a:latin typeface="Inter" pitchFamily="34" charset="0"/>
                <a:ea typeface="Inter" pitchFamily="34" charset="-122"/>
                <a:cs typeface="Inter" pitchFamily="34" charset="-120"/>
              </a:rPr>
              <a:t> A informação deve ser apresentada de forma que todos possam perceber (ex: não depender apenas da cor).</a:t>
            </a:r>
            <a:endParaRPr lang="en-US" sz="135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a:t>
            </a:r>
            <a:pPr algn="l" indent="0" marL="0">
              <a:lnSpc>
                <a:spcPts val="1632"/>
              </a:lnSpc>
              <a:buNone/>
            </a:pPr>
            <a:r>
              <a:rPr lang="en-US" sz="1200" b="1" spc="-12" kern="0" dirty="0">
                <a:solidFill>
                  <a:srgbClr val="9A0000">
                    <a:alpha val="99000"/>
                  </a:srgbClr>
                </a:solidFill>
                <a:latin typeface="Inter" pitchFamily="34" charset="0"/>
                <a:ea typeface="Inter" pitchFamily="34" charset="-122"/>
                <a:cs typeface="Inter" pitchFamily="34" charset="-120"/>
              </a:rPr>
              <a:t>��� Operável</a:t>
            </a:r>
            <a:pPr algn="l" indent="0" marL="0">
              <a:lnSpc>
                <a:spcPts val="1632"/>
              </a:lnSpc>
              <a:buNone/>
            </a:pPr>
            <a:r>
              <a:rPr lang="en-US" sz="1200" spc="-12" kern="0" dirty="0">
                <a:solidFill>
                  <a:srgbClr val="9A0000">
                    <a:alpha val="99000"/>
                  </a:srgbClr>
                </a:solidFill>
                <a:latin typeface="Inter" pitchFamily="34" charset="0"/>
                <a:ea typeface="Inter" pitchFamily="34" charset="-122"/>
                <a:cs typeface="Inter" pitchFamily="34" charset="-120"/>
              </a:rPr>
              <a:t>: A interface e a navegação devem ser fáceis de operar (ex: funcionar com teclado).</a:t>
            </a:r>
            <a:endParaRPr lang="en-US" sz="1350" dirty="0"/>
          </a:p>
          <a:p>
            <a:pPr algn="l" marL="342900" indent="-342900">
              <a:lnSpc>
                <a:spcPts val="1632"/>
              </a:lnSpc>
              <a:buSzPct val="100000"/>
              <a:buChar char="•"/>
            </a:pPr>
            <a:r>
              <a:rPr lang="en-US" sz="1200" b="1" spc="-12" kern="0" dirty="0">
                <a:solidFill>
                  <a:srgbClr val="9A0000">
                    <a:alpha val="99000"/>
                  </a:srgbClr>
                </a:solidFill>
                <a:latin typeface="Inter" pitchFamily="34" charset="0"/>
                <a:ea typeface="Inter" pitchFamily="34" charset="-122"/>
                <a:cs typeface="Inter" pitchFamily="34" charset="-120"/>
              </a:rPr>
              <a:t>🧠 Compreensív</a:t>
            </a:r>
            <a:pPr algn="l" indent="0" marL="0">
              <a:lnSpc>
                <a:spcPts val="1632"/>
              </a:lnSpc>
              <a:buNone/>
            </a:pPr>
            <a:r>
              <a:rPr lang="en-US" sz="1200" spc="-12" kern="0" dirty="0">
                <a:solidFill>
                  <a:srgbClr val="9A0000">
                    <a:alpha val="99000"/>
                  </a:srgbClr>
                </a:solidFill>
                <a:latin typeface="Inter" pitchFamily="34" charset="0"/>
                <a:ea typeface="Inter" pitchFamily="34" charset="-122"/>
                <a:cs typeface="Inter" pitchFamily="34" charset="-120"/>
              </a:rPr>
              <a:t>el: O conteúdo e a operação devem ser fáceis de entender (ex: instruções claras).</a:t>
            </a:r>
            <a:endParaRPr lang="en-US" sz="1350" dirty="0"/>
          </a:p>
          <a:p>
            <a:pPr algn="l" marL="342900" indent="-342900">
              <a:lnSpc>
                <a:spcPts val="1632"/>
              </a:lnSpc>
              <a:buSzPct val="100000"/>
              <a:buChar char="•"/>
            </a:pPr>
            <a:r>
              <a:rPr lang="en-US" sz="1200" b="1" spc="-12" kern="0" dirty="0">
                <a:solidFill>
                  <a:srgbClr val="9A0000">
                    <a:alpha val="99000"/>
                  </a:srgbClr>
                </a:solidFill>
                <a:latin typeface="Inter" pitchFamily="34" charset="0"/>
                <a:ea typeface="Inter" pitchFamily="34" charset="-122"/>
                <a:cs typeface="Inter" pitchFamily="34" charset="-120"/>
              </a:rPr>
              <a:t>💪 Robus</a:t>
            </a:r>
            <a:pPr algn="l" indent="0" marL="0">
              <a:lnSpc>
                <a:spcPts val="1632"/>
              </a:lnSpc>
              <a:buNone/>
            </a:pPr>
            <a:r>
              <a:rPr lang="en-US" sz="1200" spc="-12" kern="0" dirty="0">
                <a:solidFill>
                  <a:srgbClr val="9A0000">
                    <a:alpha val="99000"/>
                  </a:srgbClr>
                </a:solidFill>
                <a:latin typeface="Inter" pitchFamily="34" charset="0"/>
                <a:ea typeface="Inter" pitchFamily="34" charset="-122"/>
                <a:cs typeface="Inter" pitchFamily="34" charset="-120"/>
              </a:rPr>
              <a:t>to: O conteúdo deve ser interpretado de forma confiável por diversas tecnologias, incluindo as assistivas (ex: leitores de te</a:t>
            </a:r>
            <a:pPr algn="l" indent="0" marL="0">
              <a:lnSpc>
                <a:spcPts val="1782"/>
              </a:lnSpc>
              <a:buNone/>
            </a:pPr>
            <a:r>
              <a:rPr lang="en-US" sz="1350" b="1" spc="-27" kern="0" dirty="0">
                <a:solidFill>
                  <a:srgbClr val="9A0000">
                    <a:alpha val="99000"/>
                  </a:srgbClr>
                </a:solidFill>
                <a:latin typeface="Inter" pitchFamily="34" charset="0"/>
                <a:ea typeface="Inter" pitchFamily="34" charset="-122"/>
                <a:cs typeface="Inter" pitchFamily="34" charset="-120"/>
              </a:rPr>
              <a:t>la).</a:t>
            </a:r>
            <a:endParaRPr lang="en-US" sz="13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pic>
        <p:nvPicPr>
          <p:cNvPr id="3" name="Image 0" descr="preencoded.png">    </p:cNvPr>
          <p:cNvPicPr>
            <a:picLocks noChangeAspect="1"/>
          </p:cNvPicPr>
          <p:nvPr/>
        </p:nvPicPr>
        <p:blipFill>
          <a:blip r:embed="rId1"/>
          <a:stretch>
            <a:fillRect/>
          </a:stretch>
        </p:blipFill>
        <p:spPr>
          <a:xfrm>
            <a:off x="4433888" y="1509713"/>
            <a:ext cx="4348163" cy="1782747"/>
          </a:xfrm>
          <a:prstGeom prst="rect">
            <a:avLst/>
          </a:prstGeom>
        </p:spPr>
      </p:pic>
      <p:pic>
        <p:nvPicPr>
          <p:cNvPr id="4" name="Image 1" descr="preencoded.png">    </p:cNvPr>
          <p:cNvPicPr>
            <a:picLocks noChangeAspect="1"/>
          </p:cNvPicPr>
          <p:nvPr/>
        </p:nvPicPr>
        <p:blipFill>
          <a:blip r:embed="rId2"/>
          <a:stretch>
            <a:fillRect/>
          </a:stretch>
        </p:blipFill>
        <p:spPr>
          <a:xfrm>
            <a:off x="4914900" y="3409950"/>
            <a:ext cx="3390267" cy="1338263"/>
          </a:xfrm>
          <a:prstGeom prst="rect">
            <a:avLst/>
          </a:prstGeom>
        </p:spPr>
      </p:pic>
      <p:sp>
        <p:nvSpPr>
          <p:cNvPr id="5" name="Text 0"/>
          <p:cNvSpPr/>
          <p:nvPr/>
        </p:nvSpPr>
        <p:spPr>
          <a:xfrm>
            <a:off x="609600" y="438150"/>
            <a:ext cx="8353425"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Tornando o Conteúdo Perceptível</a:t>
            </a:r>
            <a:endParaRPr lang="en-US" sz="3600" dirty="0"/>
          </a:p>
        </p:txBody>
      </p:sp>
      <p:sp>
        <p:nvSpPr>
          <p:cNvPr id="6" name="Text 1"/>
          <p:cNvSpPr/>
          <p:nvPr/>
        </p:nvSpPr>
        <p:spPr>
          <a:xfrm>
            <a:off x="609600" y="1362075"/>
            <a:ext cx="3624263" cy="3352800"/>
          </a:xfrm>
          <a:prstGeom prst="rect">
            <a:avLst/>
          </a:prstGeom>
          <a:noFill/>
          <a:ln/>
        </p:spPr>
        <p:txBody>
          <a:bodyPr wrap="square" rtlCol="0" anchor="ctr"/>
          <a:lstStyle/>
          <a:p>
            <a:pPr algn="l" indent="0" marL="0">
              <a:lnSpc>
                <a:spcPts val="1632"/>
              </a:lnSpc>
              <a:buNone/>
            </a:pPr>
            <a:r>
              <a:rPr lang="en-US" sz="1200" b="1" spc="-12" kern="0" dirty="0">
                <a:solidFill>
                  <a:srgbClr val="9A0000">
                    <a:alpha val="99000"/>
                  </a:srgbClr>
                </a:solidFill>
                <a:latin typeface="Inter" pitchFamily="34" charset="0"/>
                <a:ea typeface="Inter" pitchFamily="34" charset="-122"/>
                <a:cs typeface="Inter" pitchFamily="34" charset="-120"/>
              </a:rPr>
              <a:t>Contraste de Cor</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O quê: O texto deve ter um contraste de pelo menos 4.5:1 com o seu fundo.</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Por quê: Para garantir a legibilidade para pessoas com baixa visão, daltonismo e até para quem usa o celular sob a luz do sol.</a:t>
            </a:r>
            <a:endParaRPr lang="en-US" sz="1200" dirty="0"/>
          </a:p>
          <a:p>
            <a:pPr algn="l" indent="0" marL="0">
              <a:lnSpc>
                <a:spcPts val="1632"/>
              </a:lnSpc>
              <a:buNone/>
            </a:pPr>
            <a:r>
              <a:rPr lang="en-US" sz="1200" b="1" spc="-12" kern="0" dirty="0">
                <a:solidFill>
                  <a:srgbClr val="9A0000">
                    <a:alpha val="99000"/>
                  </a:srgbClr>
                </a:solidFill>
                <a:latin typeface="Inter" pitchFamily="34" charset="0"/>
                <a:ea typeface="Inter" pitchFamily="34" charset="-122"/>
                <a:cs typeface="Inter" pitchFamily="34" charset="-120"/>
              </a:rPr>
              <a:t>Texto Alternativo (Alt Text)</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O quê: Imagens que transmitem informação precisam de uma descrição no atributo alt.</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Por quê: Para que leitores de tela possam descrever a imagem para pessoas com deficiência visual. Imagens decorativas devem ter alt="" (vazio).</a:t>
            </a:r>
            <a:endParaRPr lang="en-US" sz="1200" dirty="0"/>
          </a:p>
        </p:txBody>
      </p:sp>
      <p:sp>
        <p:nvSpPr>
          <p:cNvPr id="7" name="Text 2"/>
          <p:cNvSpPr/>
          <p:nvPr/>
        </p:nvSpPr>
        <p:spPr>
          <a:xfrm>
            <a:off x="4629150" y="1176338"/>
            <a:ext cx="4281488" cy="314325"/>
          </a:xfrm>
          <a:prstGeom prst="rect">
            <a:avLst/>
          </a:prstGeom>
          <a:noFill/>
          <a:ln/>
        </p:spPr>
        <p:txBody>
          <a:bodyPr wrap="square" rtlCol="0" anchor="ctr"/>
          <a:lstStyle/>
          <a:p>
            <a:pPr algn="ctr" indent="0" marL="0">
              <a:lnSpc>
                <a:spcPts val="816"/>
              </a:lnSpc>
              <a:buNone/>
            </a:pPr>
            <a:r>
              <a:rPr lang="en-US" sz="600" spc="-6" kern="0" dirty="0">
                <a:solidFill>
                  <a:srgbClr val="9A0000">
                    <a:alpha val="99000"/>
                  </a:srgbClr>
                </a:solidFill>
                <a:latin typeface="Inter" pitchFamily="34" charset="0"/>
                <a:ea typeface="Inter" pitchFamily="34" charset="-122"/>
                <a:cs typeface="Inter" pitchFamily="34" charset="-120"/>
              </a:rPr>
              <a:t> Exemplo de taxas de contraste de cor, demonstrando a legibilidade do texto sobre um fundo branco com diferentes tons de cinza, variando de alto contraste (15.9:1) a baixo contraste (1.6:1). Adaptado de material sobre as Diretrizes de Acessibilidade para Conteúdo Web (WCAG).</a:t>
            </a:r>
            <a:endParaRPr lang="en-US" sz="600" dirty="0"/>
          </a:p>
        </p:txBody>
      </p:sp>
      <p:sp>
        <p:nvSpPr>
          <p:cNvPr id="8" name="Text 3"/>
          <p:cNvSpPr/>
          <p:nvPr/>
        </p:nvSpPr>
        <p:spPr>
          <a:xfrm>
            <a:off x="4629150" y="4838700"/>
            <a:ext cx="4543425" cy="209550"/>
          </a:xfrm>
          <a:prstGeom prst="rect">
            <a:avLst/>
          </a:prstGeom>
          <a:noFill/>
          <a:ln/>
        </p:spPr>
        <p:txBody>
          <a:bodyPr wrap="square" rtlCol="0" anchor="ctr"/>
          <a:lstStyle/>
          <a:p>
            <a:pPr algn="ctr" indent="0" marL="0">
              <a:lnSpc>
                <a:spcPts val="816"/>
              </a:lnSpc>
              <a:buNone/>
            </a:pPr>
            <a:r>
              <a:rPr lang="en-US" sz="600" spc="-6" kern="0" dirty="0">
                <a:solidFill>
                  <a:srgbClr val="9C0000">
                    <a:alpha val="99000"/>
                  </a:srgbClr>
                </a:solidFill>
                <a:latin typeface="Inter" pitchFamily="34" charset="0"/>
                <a:ea typeface="Inter" pitchFamily="34" charset="-122"/>
                <a:cs typeface="Inter" pitchFamily="34" charset="-120"/>
              </a:rPr>
              <a:t>Captura de tela da interface do Instagram para adicionar Texto Alternativo (Alt Text) a uma imagem, uma prática essencial de acessibilidade. Postgrain.</a:t>
            </a:r>
            <a:endParaRPr lang="en-US" sz="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5991225" y="3200400"/>
            <a:ext cx="2008013" cy="273090"/>
          </a:xfrm>
          <a:prstGeom prst="roundRect">
            <a:avLst>
              <a:gd name="adj" fmla="val 26787"/>
            </a:avLst>
          </a:prstGeom>
          <a:solidFill>
            <a:srgbClr val="C4C4C4"/>
          </a:solidFill>
          <a:ln w="25400">
            <a:solidFill>
              <a:srgbClr val="9C0000"/>
            </a:solidFill>
          </a:ln>
        </p:spPr>
        <p:txBody>
          <a:bodyPr wrap="square" rtlCol="0" anchor="ctr"/>
          <a:lstStyle/>
          <a:p>
            <a:pPr indent="0" marL="0">
              <a:buNone/>
            </a:pPr>
            <a:endParaRPr lang="en-US" dirty="0"/>
          </a:p>
        </p:txBody>
      </p:sp>
      <p:sp>
        <p:nvSpPr>
          <p:cNvPr id="3" name="Text 1"/>
          <p:cNvSpPr/>
          <p:nvPr/>
        </p:nvSpPr>
        <p:spPr>
          <a:xfrm>
            <a:off x="5991225" y="4160231"/>
            <a:ext cx="2008013" cy="273090"/>
          </a:xfrm>
          <a:prstGeom prst="roundRect">
            <a:avLst>
              <a:gd name="adj" fmla="val 26787"/>
            </a:avLst>
          </a:prstGeom>
          <a:solidFill>
            <a:srgbClr val="C4C4C4"/>
          </a:solidFill>
          <a:ln w="25400">
            <a:solidFill>
              <a:srgbClr val="9C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5881688" y="1319213"/>
            <a:ext cx="2224088" cy="1793842"/>
          </a:xfrm>
          <a:prstGeom prst="rect">
            <a:avLst/>
          </a:prstGeom>
        </p:spPr>
      </p:pic>
      <p:sp>
        <p:nvSpPr>
          <p:cNvPr id="5" name="Text 2"/>
          <p:cNvSpPr/>
          <p:nvPr/>
        </p:nvSpPr>
        <p:spPr>
          <a:xfrm>
            <a:off x="609600" y="438150"/>
            <a:ext cx="8353425"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Tornando a Interface Operável e Compreensível</a:t>
            </a:r>
            <a:endParaRPr lang="en-US" sz="3600" dirty="0"/>
          </a:p>
        </p:txBody>
      </p:sp>
      <p:sp>
        <p:nvSpPr>
          <p:cNvPr id="6" name="Text 3"/>
          <p:cNvSpPr/>
          <p:nvPr/>
        </p:nvSpPr>
        <p:spPr>
          <a:xfrm>
            <a:off x="609600" y="1733550"/>
            <a:ext cx="5238750" cy="2933700"/>
          </a:xfrm>
          <a:prstGeom prst="rect">
            <a:avLst/>
          </a:prstGeom>
          <a:noFill/>
          <a:ln/>
        </p:spPr>
        <p:txBody>
          <a:bodyPr wrap="square" rtlCol="0" anchor="ctr"/>
          <a:lstStyle/>
          <a:p>
            <a:pPr algn="l" indent="0" marL="0">
              <a:lnSpc>
                <a:spcPts val="1632"/>
              </a:lnSpc>
              <a:buNone/>
            </a:pPr>
            <a:r>
              <a:rPr lang="en-US" sz="1200" b="1" spc="-12" kern="0" dirty="0">
                <a:solidFill>
                  <a:srgbClr val="9A0000">
                    <a:alpha val="99000"/>
                  </a:srgbClr>
                </a:solidFill>
                <a:latin typeface="Inter" pitchFamily="34" charset="0"/>
                <a:ea typeface="Inter" pitchFamily="34" charset="-122"/>
                <a:cs typeface="Inter" pitchFamily="34" charset="-120"/>
              </a:rPr>
              <a:t>Navegação por Teclado</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O quê: Todos os elementos interativos (botões, links, formulários) devem ser acessíveis e operáveis usando apenas a tecla Tab.</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Por quê: Essencial para usuários com deficiências motoras e para quem usa leitores de tela. A melhor forma de garantir isso é usar HTML semântico (&lt;button&gt;, &lt;a&gt;).</a:t>
            </a:r>
            <a:endParaRPr lang="en-US" sz="1200" dirty="0"/>
          </a:p>
          <a:p>
            <a:pPr algn="l" indent="0" marL="0">
              <a:lnSpc>
                <a:spcPts val="1632"/>
              </a:lnSpc>
              <a:buNone/>
            </a:pPr>
            <a:r>
              <a:rPr lang="en-US" sz="1200" b="1" spc="-12" kern="0" dirty="0">
                <a:solidFill>
                  <a:srgbClr val="9A0000">
                    <a:alpha val="99000"/>
                  </a:srgbClr>
                </a:solidFill>
                <a:latin typeface="Inter" pitchFamily="34" charset="0"/>
                <a:ea typeface="Inter" pitchFamily="34" charset="-122"/>
                <a:cs typeface="Inter" pitchFamily="34" charset="-120"/>
              </a:rPr>
              <a:t>Rótulos (&lt;label&gt;) e ARIA</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O quê: Formulários precisam de &lt;label&gt;s associados aos inputs para indicar o que deve ser preenchido.</a:t>
            </a:r>
            <a:endParaRPr lang="en-US" sz="1200" dirty="0"/>
          </a:p>
          <a:p>
            <a:pPr algn="l" marL="342900" indent="-342900">
              <a:lnSpc>
                <a:spcPts val="1632"/>
              </a:lnSpc>
              <a:buSzPct val="100000"/>
              <a:buChar char="•"/>
            </a:pPr>
            <a:r>
              <a:rPr lang="en-US" sz="1200" spc="-12" kern="0" dirty="0">
                <a:solidFill>
                  <a:srgbClr val="9A0000">
                    <a:alpha val="99000"/>
                  </a:srgbClr>
                </a:solidFill>
                <a:latin typeface="Inter" pitchFamily="34" charset="0"/>
                <a:ea typeface="Inter" pitchFamily="34" charset="-122"/>
                <a:cs typeface="Inter" pitchFamily="34" charset="-120"/>
              </a:rPr>
              <a:t>Por quê: Para dar contexto aos campos. Atributos ARIA complementam, oferecendo contexto a componentes dinâmicos (ex: aria-label="Fechar" em um botão só com "X").</a:t>
            </a:r>
            <a:endParaRPr lang="en-US" sz="1200" dirty="0"/>
          </a:p>
        </p:txBody>
      </p:sp>
      <p:sp>
        <p:nvSpPr>
          <p:cNvPr id="7" name="Text 4"/>
          <p:cNvSpPr/>
          <p:nvPr/>
        </p:nvSpPr>
        <p:spPr>
          <a:xfrm>
            <a:off x="5991225" y="3983525"/>
            <a:ext cx="1057275" cy="171450"/>
          </a:xfrm>
          <a:prstGeom prst="rect">
            <a:avLst/>
          </a:prstGeom>
          <a:noFill/>
          <a:ln/>
        </p:spPr>
        <p:txBody>
          <a:bodyPr wrap="square" rtlCol="0" anchor="ctr"/>
          <a:lstStyle/>
          <a:p>
            <a:pPr algn="ctr" indent="0" marL="0">
              <a:lnSpc>
                <a:spcPts val="1336"/>
              </a:lnSpc>
              <a:buNone/>
            </a:pPr>
            <a:r>
              <a:rPr lang="en-US" sz="1012" b="1" spc="-20" kern="0" dirty="0">
                <a:solidFill>
                  <a:srgbClr val="1E1E1E">
                    <a:alpha val="99000"/>
                  </a:srgbClr>
                </a:solidFill>
                <a:latin typeface="Inter" pitchFamily="34" charset="0"/>
                <a:ea typeface="Inter" pitchFamily="34" charset="-122"/>
                <a:cs typeface="Inter" pitchFamily="34" charset="-120"/>
              </a:rPr>
              <a:t>Seu nome</a:t>
            </a:r>
            <a:endParaRPr lang="en-US" sz="1012" dirty="0"/>
          </a:p>
        </p:txBody>
      </p:sp>
      <p:sp>
        <p:nvSpPr>
          <p:cNvPr id="8" name="Text 5"/>
          <p:cNvSpPr/>
          <p:nvPr/>
        </p:nvSpPr>
        <p:spPr>
          <a:xfrm>
            <a:off x="5991225" y="3553811"/>
            <a:ext cx="3019425" cy="342900"/>
          </a:xfrm>
          <a:prstGeom prst="rect">
            <a:avLst/>
          </a:prstGeom>
          <a:noFill/>
          <a:ln/>
        </p:spPr>
        <p:txBody>
          <a:bodyPr wrap="square" rtlCol="0" anchor="ctr"/>
          <a:lstStyle/>
          <a:p>
            <a:pPr algn="l" indent="0" marL="0">
              <a:lnSpc>
                <a:spcPts val="918"/>
              </a:lnSpc>
              <a:buNone/>
            </a:pPr>
            <a:r>
              <a:rPr lang="en-US" sz="759" dirty="0">
                <a:solidFill>
                  <a:srgbClr val="9A0000">
                    <a:alpha val="99000"/>
                  </a:srgbClr>
                </a:solidFill>
                <a:latin typeface="Inter" pitchFamily="34" charset="0"/>
                <a:ea typeface="Inter" pitchFamily="34" charset="-122"/>
                <a:cs typeface="Inter" pitchFamily="34" charset="-120"/>
              </a:rPr>
              <a:t>❌ Incorreto: Sem contexto</a:t>
            </a:r>
            <a:endParaRPr lang="en-US" sz="759" dirty="0"/>
          </a:p>
          <a:p>
            <a:pPr algn="l" indent="0" marL="0">
              <a:lnSpc>
                <a:spcPts val="918"/>
              </a:lnSpc>
              <a:buNone/>
            </a:pPr>
            <a:r>
              <a:rPr lang="en-US" sz="759" dirty="0">
                <a:solidFill>
                  <a:srgbClr val="9A0000">
                    <a:alpha val="99000"/>
                  </a:srgbClr>
                </a:solidFill>
                <a:latin typeface="Inter" pitchFamily="34" charset="0"/>
                <a:ea typeface="Inter" pitchFamily="34" charset="-122"/>
                <a:cs typeface="Inter" pitchFamily="34" charset="-120"/>
              </a:rPr>
              <a:t>O leitor de tela diz: "Caixa de edição". O usuário não sabe o que preencher.</a:t>
            </a:r>
            <a:endParaRPr lang="en-US" sz="759" dirty="0"/>
          </a:p>
        </p:txBody>
      </p:sp>
      <p:sp>
        <p:nvSpPr>
          <p:cNvPr id="9" name="Text 6"/>
          <p:cNvSpPr/>
          <p:nvPr/>
        </p:nvSpPr>
        <p:spPr>
          <a:xfrm>
            <a:off x="5991225" y="4513641"/>
            <a:ext cx="3019425" cy="342900"/>
          </a:xfrm>
          <a:prstGeom prst="rect">
            <a:avLst/>
          </a:prstGeom>
          <a:noFill/>
          <a:ln/>
        </p:spPr>
        <p:txBody>
          <a:bodyPr wrap="square" rtlCol="0" anchor="ctr"/>
          <a:lstStyle/>
          <a:p>
            <a:pPr algn="l" indent="0" marL="0">
              <a:lnSpc>
                <a:spcPts val="918"/>
              </a:lnSpc>
              <a:buNone/>
            </a:pPr>
            <a:r>
              <a:rPr lang="en-US" sz="759" dirty="0">
                <a:solidFill>
                  <a:srgbClr val="9A0000">
                    <a:alpha val="99000"/>
                  </a:srgbClr>
                </a:solidFill>
                <a:latin typeface="Inter" pitchFamily="34" charset="0"/>
                <a:ea typeface="Inter" pitchFamily="34" charset="-122"/>
                <a:cs typeface="Inter" pitchFamily="34" charset="-120"/>
              </a:rPr>
              <a:t>✅ Correto: Rótulo associado</a:t>
            </a:r>
            <a:endParaRPr lang="en-US" sz="759" dirty="0"/>
          </a:p>
          <a:p>
            <a:pPr algn="l" indent="0" marL="0">
              <a:lnSpc>
                <a:spcPts val="918"/>
              </a:lnSpc>
              <a:buNone/>
            </a:pPr>
            <a:r>
              <a:rPr lang="en-US" sz="759" dirty="0">
                <a:solidFill>
                  <a:srgbClr val="9A0000">
                    <a:alpha val="99000"/>
                  </a:srgbClr>
                </a:solidFill>
                <a:latin typeface="Inter" pitchFamily="34" charset="0"/>
                <a:ea typeface="Inter" pitchFamily="34" charset="-122"/>
                <a:cs typeface="Inter" pitchFamily="34" charset="-120"/>
              </a:rPr>
              <a:t>O leitor de tela diz: "Seu nome, caixa de edição". O usuário sabe exatamente o que fazer.</a:t>
            </a:r>
            <a:endParaRPr lang="en-US" sz="759"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42975" y="304800"/>
            <a:ext cx="7253288" cy="3200400"/>
          </a:xfrm>
          <a:prstGeom prst="rect">
            <a:avLst/>
          </a:prstGeom>
          <a:solidFill>
            <a:srgbClr val="FFFFFF"/>
          </a:solidFill>
          <a:ln/>
        </p:spPr>
      </p:sp>
      <p:sp>
        <p:nvSpPr>
          <p:cNvPr id="3" name="Text 1"/>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95300" y="-100012"/>
            <a:ext cx="847725" cy="1243013"/>
          </a:xfrm>
          <a:prstGeom prst="rect">
            <a:avLst/>
          </a:prstGeom>
        </p:spPr>
      </p:pic>
      <p:pic>
        <p:nvPicPr>
          <p:cNvPr id="5" name="Image 1" descr="preencoded.png">    </p:cNvPr>
          <p:cNvPicPr>
            <a:picLocks noChangeAspect="1"/>
          </p:cNvPicPr>
          <p:nvPr/>
        </p:nvPicPr>
        <p:blipFill>
          <a:blip r:embed="rId2"/>
          <a:stretch>
            <a:fillRect/>
          </a:stretch>
        </p:blipFill>
        <p:spPr>
          <a:xfrm>
            <a:off x="-495300" y="1309688"/>
            <a:ext cx="847725" cy="1343025"/>
          </a:xfrm>
          <a:prstGeom prst="rect">
            <a:avLst/>
          </a:prstGeom>
        </p:spPr>
      </p:pic>
      <p:pic>
        <p:nvPicPr>
          <p:cNvPr id="6" name="Image 2" descr="preencoded.png">    </p:cNvPr>
          <p:cNvPicPr>
            <a:picLocks noChangeAspect="1"/>
          </p:cNvPicPr>
          <p:nvPr/>
        </p:nvPicPr>
        <p:blipFill>
          <a:blip r:embed="rId3"/>
          <a:stretch>
            <a:fillRect/>
          </a:stretch>
        </p:blipFill>
        <p:spPr>
          <a:xfrm>
            <a:off x="-495300" y="2724150"/>
            <a:ext cx="847725" cy="1338263"/>
          </a:xfrm>
          <a:prstGeom prst="rect">
            <a:avLst/>
          </a:prstGeom>
        </p:spPr>
      </p:pic>
      <p:pic>
        <p:nvPicPr>
          <p:cNvPr id="7" name="Image 3" descr="preencoded.png">    </p:cNvPr>
          <p:cNvPicPr>
            <a:picLocks noChangeAspect="1"/>
          </p:cNvPicPr>
          <p:nvPr/>
        </p:nvPicPr>
        <p:blipFill>
          <a:blip r:embed="rId4"/>
          <a:stretch>
            <a:fillRect/>
          </a:stretch>
        </p:blipFill>
        <p:spPr>
          <a:xfrm>
            <a:off x="-385762" y="4133850"/>
            <a:ext cx="733425" cy="1009650"/>
          </a:xfrm>
          <a:prstGeom prst="rect">
            <a:avLst/>
          </a:prstGeom>
        </p:spPr>
      </p:pic>
      <p:sp>
        <p:nvSpPr>
          <p:cNvPr id="8" name="Text 2"/>
          <p:cNvSpPr/>
          <p:nvPr/>
        </p:nvSpPr>
        <p:spPr>
          <a:xfrm>
            <a:off x="942975" y="3819525"/>
            <a:ext cx="7024688" cy="361950"/>
          </a:xfrm>
          <a:prstGeom prst="rect">
            <a:avLst/>
          </a:prstGeom>
          <a:noFill/>
          <a:ln/>
        </p:spPr>
        <p:txBody>
          <a:bodyPr wrap="square" rtlCol="0" anchor="ctr"/>
          <a:lstStyle/>
          <a:p>
            <a:pPr algn="l" indent="0" marL="0">
              <a:lnSpc>
                <a:spcPts val="1407"/>
              </a:lnSpc>
              <a:buNone/>
            </a:pPr>
            <a:r>
              <a:rPr lang="en-US" sz="1050" spc="-5" kern="0" dirty="0">
                <a:solidFill>
                  <a:srgbClr val="9C0000">
                    <a:alpha val="99000"/>
                  </a:srgbClr>
                </a:solidFill>
                <a:latin typeface="Inter" pitchFamily="34" charset="0"/>
                <a:ea typeface="Inter" pitchFamily="34" charset="-122"/>
                <a:cs typeface="Inter" pitchFamily="34" charset="-120"/>
              </a:rPr>
              <a:t>No "Minha SIC": Podemos simular a jornada completa da Ana (inscrição, verificação de sala, marcação de presença, acesso ao certificado) e encontrar problemas antes de escrever uma única linha de código.</a:t>
            </a:r>
            <a:endParaRPr lang="en-US" sz="1050" dirty="0"/>
          </a:p>
        </p:txBody>
      </p:sp>
      <p:sp>
        <p:nvSpPr>
          <p:cNvPr id="9" name="Text 3"/>
          <p:cNvSpPr/>
          <p:nvPr/>
        </p:nvSpPr>
        <p:spPr>
          <a:xfrm>
            <a:off x="942975" y="304800"/>
            <a:ext cx="771048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4: Prototipagem Prática no Figma</a:t>
            </a:r>
            <a:endParaRPr lang="en-US" sz="3600" dirty="0"/>
          </a:p>
        </p:txBody>
      </p:sp>
      <p:sp>
        <p:nvSpPr>
          <p:cNvPr id="10" name="Text 4"/>
          <p:cNvSpPr/>
          <p:nvPr/>
        </p:nvSpPr>
        <p:spPr>
          <a:xfrm>
            <a:off x="942975" y="1514475"/>
            <a:ext cx="7710488" cy="238125"/>
          </a:xfrm>
          <a:prstGeom prst="rect">
            <a:avLst/>
          </a:prstGeom>
          <a:noFill/>
          <a:ln/>
        </p:spPr>
        <p:txBody>
          <a:bodyPr wrap="square" rtlCol="0" anchor="ctr"/>
          <a:lstStyle/>
          <a:p>
            <a:pPr algn="l" indent="0" marL="0">
              <a:lnSpc>
                <a:spcPts val="1890"/>
              </a:lnSpc>
              <a:buNone/>
            </a:pPr>
            <a:r>
              <a:rPr lang="en-US" sz="1350" b="1" i="1" spc="-13" kern="0" dirty="0">
                <a:solidFill>
                  <a:srgbClr val="9C0000">
                    <a:alpha val="99000"/>
                  </a:srgbClr>
                </a:solidFill>
                <a:latin typeface="Inter" pitchFamily="34" charset="0"/>
                <a:ea typeface="Inter" pitchFamily="34" charset="-122"/>
                <a:cs typeface="Inter" pitchFamily="34" charset="-120"/>
              </a:rPr>
              <a:t>O Poder da Prototipagem</a:t>
            </a:r>
            <a:endParaRPr lang="en-US" sz="1350" dirty="0"/>
          </a:p>
        </p:txBody>
      </p:sp>
      <p:sp>
        <p:nvSpPr>
          <p:cNvPr id="11" name="Text 5"/>
          <p:cNvSpPr/>
          <p:nvPr/>
        </p:nvSpPr>
        <p:spPr>
          <a:xfrm>
            <a:off x="942975" y="1866900"/>
            <a:ext cx="7710488" cy="1638300"/>
          </a:xfrm>
          <a:prstGeom prst="rect">
            <a:avLst/>
          </a:prstGeom>
          <a:noFill/>
          <a:ln/>
        </p:spPr>
        <p:txBody>
          <a:bodyPr wrap="square" rtlCol="0" anchor="ctr"/>
          <a:lstStyle/>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O que é? </a:t>
            </a:r>
            <a:endParaRPr lang="en-US" sz="1200" dirty="0"/>
          </a:p>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Criar uma versão simulada e interativa do produto, permitindo que os usuários cliquem e naveguem como se fosse real.   </a:t>
            </a:r>
            <a:endParaRPr lang="en-US" sz="1200" dirty="0"/>
          </a:p>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Por que é crucial?</a:t>
            </a:r>
            <a:endParaRPr lang="en-US" sz="1200" dirty="0"/>
          </a:p>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Permite a validação de baixo custo de fluxos e ideias.</a:t>
            </a:r>
            <a:endParaRPr lang="en-US" sz="1200" dirty="0"/>
          </a:p>
          <a:p>
            <a:pPr algn="l" marL="3429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Corrigir um fluxo quebrado no protótipo do Figma leva minutos.</a:t>
            </a:r>
            <a:endParaRPr lang="en-US" sz="1200" dirty="0"/>
          </a:p>
          <a:p>
            <a:pPr algn="l" marL="3429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Corrigir o mesmo fluxo depois de codificado pode levar dias ou semanas de retrabalho.</a:t>
            </a: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42975" y="357188"/>
            <a:ext cx="7253288" cy="4429125"/>
          </a:xfrm>
          <a:prstGeom prst="rect">
            <a:avLst/>
          </a:prstGeom>
          <a:solidFill>
            <a:srgbClr val="FFFFFF"/>
          </a:solidFill>
          <a:ln/>
        </p:spPr>
      </p:sp>
      <p:sp>
        <p:nvSpPr>
          <p:cNvPr id="3" name="Text 1"/>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95300" y="-100012"/>
            <a:ext cx="847725" cy="1243013"/>
          </a:xfrm>
          <a:prstGeom prst="rect">
            <a:avLst/>
          </a:prstGeom>
        </p:spPr>
      </p:pic>
      <p:pic>
        <p:nvPicPr>
          <p:cNvPr id="5" name="Image 1" descr="preencoded.png">    </p:cNvPr>
          <p:cNvPicPr>
            <a:picLocks noChangeAspect="1"/>
          </p:cNvPicPr>
          <p:nvPr/>
        </p:nvPicPr>
        <p:blipFill>
          <a:blip r:embed="rId2"/>
          <a:stretch>
            <a:fillRect/>
          </a:stretch>
        </p:blipFill>
        <p:spPr>
          <a:xfrm>
            <a:off x="-495300" y="1309688"/>
            <a:ext cx="847725" cy="1343025"/>
          </a:xfrm>
          <a:prstGeom prst="rect">
            <a:avLst/>
          </a:prstGeom>
        </p:spPr>
      </p:pic>
      <p:pic>
        <p:nvPicPr>
          <p:cNvPr id="6" name="Image 2" descr="preencoded.png">    </p:cNvPr>
          <p:cNvPicPr>
            <a:picLocks noChangeAspect="1"/>
          </p:cNvPicPr>
          <p:nvPr/>
        </p:nvPicPr>
        <p:blipFill>
          <a:blip r:embed="rId3"/>
          <a:stretch>
            <a:fillRect/>
          </a:stretch>
        </p:blipFill>
        <p:spPr>
          <a:xfrm>
            <a:off x="-495300" y="2724150"/>
            <a:ext cx="847725" cy="1338263"/>
          </a:xfrm>
          <a:prstGeom prst="rect">
            <a:avLst/>
          </a:prstGeom>
        </p:spPr>
      </p:pic>
      <p:pic>
        <p:nvPicPr>
          <p:cNvPr id="7" name="Image 3" descr="preencoded.png">    </p:cNvPr>
          <p:cNvPicPr>
            <a:picLocks noChangeAspect="1"/>
          </p:cNvPicPr>
          <p:nvPr/>
        </p:nvPicPr>
        <p:blipFill>
          <a:blip r:embed="rId4"/>
          <a:stretch>
            <a:fillRect/>
          </a:stretch>
        </p:blipFill>
        <p:spPr>
          <a:xfrm>
            <a:off x="-385762" y="4133850"/>
            <a:ext cx="733425" cy="1009650"/>
          </a:xfrm>
          <a:prstGeom prst="rect">
            <a:avLst/>
          </a:prstGeom>
        </p:spPr>
      </p:pic>
      <p:sp>
        <p:nvSpPr>
          <p:cNvPr id="8" name="Text 2"/>
          <p:cNvSpPr/>
          <p:nvPr/>
        </p:nvSpPr>
        <p:spPr>
          <a:xfrm>
            <a:off x="942975" y="357188"/>
            <a:ext cx="771048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5: Teste e Iteração de Protótipos</a:t>
            </a:r>
            <a:endParaRPr lang="en-US" sz="3600" dirty="0"/>
          </a:p>
        </p:txBody>
      </p:sp>
      <p:sp>
        <p:nvSpPr>
          <p:cNvPr id="9" name="Text 3"/>
          <p:cNvSpPr/>
          <p:nvPr/>
        </p:nvSpPr>
        <p:spPr>
          <a:xfrm>
            <a:off x="942975" y="1566863"/>
            <a:ext cx="7710488" cy="238125"/>
          </a:xfrm>
          <a:prstGeom prst="rect">
            <a:avLst/>
          </a:prstGeom>
          <a:noFill/>
          <a:ln/>
        </p:spPr>
        <p:txBody>
          <a:bodyPr wrap="square" rtlCol="0" anchor="ctr"/>
          <a:lstStyle/>
          <a:p>
            <a:pPr algn="l" indent="0" marL="0">
              <a:lnSpc>
                <a:spcPts val="1890"/>
              </a:lnSpc>
              <a:buNone/>
            </a:pPr>
            <a:r>
              <a:rPr lang="en-US" sz="1350" b="1" i="1" spc="-13" kern="0" dirty="0">
                <a:solidFill>
                  <a:srgbClr val="9C0000">
                    <a:alpha val="99000"/>
                  </a:srgbClr>
                </a:solidFill>
                <a:latin typeface="Inter" pitchFamily="34" charset="0"/>
                <a:ea typeface="Inter" pitchFamily="34" charset="-122"/>
                <a:cs typeface="Inter" pitchFamily="34" charset="-120"/>
              </a:rPr>
              <a:t>Teste de Usabilidade de Guerrilha</a:t>
            </a:r>
            <a:endParaRPr lang="en-US" sz="1350" dirty="0"/>
          </a:p>
        </p:txBody>
      </p:sp>
      <p:sp>
        <p:nvSpPr>
          <p:cNvPr id="10" name="Text 4"/>
          <p:cNvSpPr/>
          <p:nvPr/>
        </p:nvSpPr>
        <p:spPr>
          <a:xfrm>
            <a:off x="942975" y="1919288"/>
            <a:ext cx="7710488" cy="2867025"/>
          </a:xfrm>
          <a:prstGeom prst="rect">
            <a:avLst/>
          </a:prstGeom>
          <a:noFill/>
          <a:ln/>
        </p:spPr>
        <p:txBody>
          <a:bodyPr wrap="square" rtlCol="0" anchor="ctr"/>
          <a:lstStyle/>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O que é?</a:t>
            </a:r>
            <a:endParaRPr lang="en-US" sz="1200" dirty="0"/>
          </a:p>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Observar usuários reais interagindo com seu protótipo para encontrar problemas de usabilidade. O objetivo é testar o design, não o usuário.</a:t>
            </a:r>
            <a:endParaRPr lang="en-US" sz="1200" dirty="0"/>
          </a:p>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Como fazer (modo rápido e barato):</a:t>
            </a:r>
            <a:endParaRPr lang="en-US" sz="1200" dirty="0"/>
          </a:p>
          <a:p>
            <a:pPr algn="l" marL="342900" indent="-342900">
              <a:lnSpc>
                <a:spcPts val="1608"/>
              </a:lnSpc>
              <a:buSzPct val="100000"/>
              <a:buFont typeface="+mj-lt"/>
              <a:buAutoNum type="arabicPeriod" startAt="1"/>
            </a:pPr>
            <a:r>
              <a:rPr lang="en-US" sz="1200" b="1" spc="-6" kern="0" dirty="0">
                <a:solidFill>
                  <a:srgbClr val="000000"/>
                </a:solidFill>
                <a:latin typeface="Inter" pitchFamily="34" charset="0"/>
                <a:ea typeface="Inter" pitchFamily="34" charset="-122"/>
                <a:cs typeface="Inter" pitchFamily="34" charset="-120"/>
              </a:rPr>
              <a:t>Prepare um Cenário:</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Dê uma tarefa clara e baseada em um objetivo (ex: "Você quer se inscrever em uma palestra de IA. Como você faria isso?").</a:t>
            </a:r>
            <a:endParaRPr lang="en-US" sz="1200" dirty="0"/>
          </a:p>
          <a:p>
            <a:pPr algn="l" marL="342900" indent="-342900">
              <a:lnSpc>
                <a:spcPts val="1608"/>
              </a:lnSpc>
              <a:buSzPct val="100000"/>
              <a:buFont typeface="+mj-lt"/>
              <a:buAutoNum type="arabicPeriod" startAt="1"/>
            </a:pPr>
            <a:r>
              <a:rPr lang="en-US" sz="1200" b="1" spc="-6" kern="0" dirty="0">
                <a:solidFill>
                  <a:srgbClr val="000000"/>
                </a:solidFill>
                <a:latin typeface="Inter" pitchFamily="34" charset="0"/>
                <a:ea typeface="Inter" pitchFamily="34" charset="-122"/>
                <a:cs typeface="Inter" pitchFamily="34" charset="-120"/>
              </a:rPr>
              <a:t>Encontre 5 Pessoas: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Aborde colegas ou amigos que se encaixem na persona. 5 a 7 usuários são suficientes para encontrar a maioria dos problemas críticos.</a:t>
            </a:r>
            <a:endParaRPr lang="en-US" sz="1200" dirty="0"/>
          </a:p>
          <a:p>
            <a:pPr algn="l" marL="342900" indent="-342900">
              <a:lnSpc>
                <a:spcPts val="1608"/>
              </a:lnSpc>
              <a:buSzPct val="100000"/>
              <a:buFont typeface="+mj-lt"/>
              <a:buAutoNum type="arabicPeriod" startAt="1"/>
            </a:pPr>
            <a:r>
              <a:rPr lang="en-US" sz="1200" b="1" spc="-6" kern="0" dirty="0">
                <a:solidFill>
                  <a:srgbClr val="000000"/>
                </a:solidFill>
                <a:latin typeface="Inter" pitchFamily="34" charset="0"/>
                <a:ea typeface="Inter" pitchFamily="34" charset="-122"/>
                <a:cs typeface="Inter" pitchFamily="34" charset="-120"/>
              </a:rPr>
              <a:t>Conduza a Sessão:</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Peça para "pensarem em voz alta" enquanto usam o protótipo. Apenas observe e anote os pontos de dificuldade, sem ajudar.</a:t>
            </a:r>
            <a:endParaRPr lang="en-US" sz="1200" dirty="0"/>
          </a:p>
          <a:p>
            <a:pPr algn="l" marL="342900" indent="-342900">
              <a:lnSpc>
                <a:spcPts val="1608"/>
              </a:lnSpc>
              <a:buSzPct val="100000"/>
              <a:buFont typeface="+mj-lt"/>
              <a:buAutoNum type="arabicPeriod" startAt="1"/>
            </a:pPr>
            <a:r>
              <a:rPr lang="en-US" sz="1200" b="1" spc="-6" kern="0" dirty="0">
                <a:solidFill>
                  <a:srgbClr val="000000"/>
                </a:solidFill>
                <a:latin typeface="Inter" pitchFamily="34" charset="0"/>
                <a:ea typeface="Inter" pitchFamily="34" charset="-122"/>
                <a:cs typeface="Inter" pitchFamily="34" charset="-120"/>
              </a:rPr>
              <a:t>Analise e Itere: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Identifique padrões de dificuldade, priorize os problemas mais críticos e use os insights para melhorar o design no Figma.</a:t>
            </a: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42975" y="357188"/>
            <a:ext cx="7253288" cy="4429125"/>
          </a:xfrm>
          <a:prstGeom prst="rect">
            <a:avLst/>
          </a:prstGeom>
          <a:solidFill>
            <a:srgbClr val="FFFFFF"/>
          </a:solidFill>
          <a:ln/>
        </p:spPr>
      </p:sp>
      <p:sp>
        <p:nvSpPr>
          <p:cNvPr id="3" name="Text 1"/>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95300" y="-100012"/>
            <a:ext cx="847725" cy="1243013"/>
          </a:xfrm>
          <a:prstGeom prst="rect">
            <a:avLst/>
          </a:prstGeom>
        </p:spPr>
      </p:pic>
      <p:pic>
        <p:nvPicPr>
          <p:cNvPr id="5" name="Image 1" descr="preencoded.png">    </p:cNvPr>
          <p:cNvPicPr>
            <a:picLocks noChangeAspect="1"/>
          </p:cNvPicPr>
          <p:nvPr/>
        </p:nvPicPr>
        <p:blipFill>
          <a:blip r:embed="rId2"/>
          <a:stretch>
            <a:fillRect/>
          </a:stretch>
        </p:blipFill>
        <p:spPr>
          <a:xfrm>
            <a:off x="-495300" y="1309688"/>
            <a:ext cx="847725" cy="1343025"/>
          </a:xfrm>
          <a:prstGeom prst="rect">
            <a:avLst/>
          </a:prstGeom>
        </p:spPr>
      </p:pic>
      <p:pic>
        <p:nvPicPr>
          <p:cNvPr id="6" name="Image 2" descr="preencoded.png">    </p:cNvPr>
          <p:cNvPicPr>
            <a:picLocks noChangeAspect="1"/>
          </p:cNvPicPr>
          <p:nvPr/>
        </p:nvPicPr>
        <p:blipFill>
          <a:blip r:embed="rId3"/>
          <a:stretch>
            <a:fillRect/>
          </a:stretch>
        </p:blipFill>
        <p:spPr>
          <a:xfrm>
            <a:off x="-495300" y="2724150"/>
            <a:ext cx="847725" cy="1338263"/>
          </a:xfrm>
          <a:prstGeom prst="rect">
            <a:avLst/>
          </a:prstGeom>
        </p:spPr>
      </p:pic>
      <p:pic>
        <p:nvPicPr>
          <p:cNvPr id="7" name="Image 3" descr="preencoded.png">    </p:cNvPr>
          <p:cNvPicPr>
            <a:picLocks noChangeAspect="1"/>
          </p:cNvPicPr>
          <p:nvPr/>
        </p:nvPicPr>
        <p:blipFill>
          <a:blip r:embed="rId4"/>
          <a:stretch>
            <a:fillRect/>
          </a:stretch>
        </p:blipFill>
        <p:spPr>
          <a:xfrm>
            <a:off x="-385762" y="4133850"/>
            <a:ext cx="733425" cy="1009650"/>
          </a:xfrm>
          <a:prstGeom prst="rect">
            <a:avLst/>
          </a:prstGeom>
        </p:spPr>
      </p:pic>
      <p:sp>
        <p:nvSpPr>
          <p:cNvPr id="8" name="Text 2"/>
          <p:cNvSpPr/>
          <p:nvPr/>
        </p:nvSpPr>
        <p:spPr>
          <a:xfrm>
            <a:off x="942975" y="357188"/>
            <a:ext cx="7710488"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6: Do Design ao Código: Colaboração e Handoff</a:t>
            </a:r>
            <a:endParaRPr lang="en-US" sz="3600" dirty="0"/>
          </a:p>
        </p:txBody>
      </p:sp>
      <p:sp>
        <p:nvSpPr>
          <p:cNvPr id="9" name="Text 3"/>
          <p:cNvSpPr/>
          <p:nvPr/>
        </p:nvSpPr>
        <p:spPr>
          <a:xfrm>
            <a:off x="942975" y="1566863"/>
            <a:ext cx="7710488" cy="238125"/>
          </a:xfrm>
          <a:prstGeom prst="rect">
            <a:avLst/>
          </a:prstGeom>
          <a:noFill/>
          <a:ln/>
        </p:spPr>
        <p:txBody>
          <a:bodyPr wrap="square" rtlCol="0" anchor="ctr"/>
          <a:lstStyle/>
          <a:p>
            <a:pPr algn="l" indent="0" marL="0">
              <a:lnSpc>
                <a:spcPts val="1890"/>
              </a:lnSpc>
              <a:buNone/>
            </a:pPr>
            <a:r>
              <a:rPr lang="en-US" sz="1350" b="1" i="1" spc="-13" kern="0" dirty="0">
                <a:solidFill>
                  <a:srgbClr val="9C0000">
                    <a:alpha val="99000"/>
                  </a:srgbClr>
                </a:solidFill>
                <a:latin typeface="Inter" pitchFamily="34" charset="0"/>
                <a:ea typeface="Inter" pitchFamily="34" charset="-122"/>
                <a:cs typeface="Inter" pitchFamily="34" charset="-120"/>
              </a:rPr>
              <a:t>O Handoff de Design</a:t>
            </a:r>
            <a:endParaRPr lang="en-US" sz="1350" dirty="0"/>
          </a:p>
        </p:txBody>
      </p:sp>
      <p:sp>
        <p:nvSpPr>
          <p:cNvPr id="10" name="Text 4"/>
          <p:cNvSpPr/>
          <p:nvPr/>
        </p:nvSpPr>
        <p:spPr>
          <a:xfrm>
            <a:off x="942975" y="1919288"/>
            <a:ext cx="7710488" cy="2867025"/>
          </a:xfrm>
          <a:prstGeom prst="rect">
            <a:avLst/>
          </a:prstGeom>
          <a:noFill/>
          <a:ln/>
        </p:spPr>
        <p:txBody>
          <a:bodyPr wrap="square" rtlCol="0" anchor="ctr"/>
          <a:lstStyle/>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O que é?</a:t>
            </a:r>
            <a:endParaRPr lang="en-US" sz="1200" dirty="0"/>
          </a:p>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O processo de entregar os designs, especificações e assets para os desenvolvedores implementarem. Um bom handoff é colaborativo e claro.   </a:t>
            </a:r>
            <a:endParaRPr lang="en-US" sz="1200" dirty="0"/>
          </a:p>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Preparando o Figma para o Handoff:</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Organização:</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Nomeie camadas e componentes de forma lógica.</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Componentização: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Use componentes e estilos reutilizáveis.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Anotações: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Deixe comentários para explicar interações complexas.</a:t>
            </a:r>
            <a:endParaRPr lang="en-US" sz="1200" dirty="0"/>
          </a:p>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Ferramentas no Figma:</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Modo "Inspect":</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Fornece especificações (medidas, cores, fontes), snippets de código e permite exportar assets.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Prototipagem: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Mostra o fluxo de navegação entre as telas.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Plugins:</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Ferramentas como Zeplin e Heron Handoff podem otimizar o processo.</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728663" y="1943100"/>
            <a:ext cx="6606381" cy="1428750"/>
          </a:xfrm>
          <a:prstGeom prst="rect">
            <a:avLst/>
          </a:prstGeom>
          <a:noFill/>
          <a:ln/>
        </p:spPr>
        <p:txBody>
          <a:bodyPr wrap="square" rtlCol="0" anchor="ctr"/>
          <a:lstStyle/>
          <a:p>
            <a:pPr algn="l" indent="0" marL="0">
              <a:lnSpc>
                <a:spcPts val="1890"/>
              </a:lnSpc>
              <a:buNone/>
            </a:pPr>
            <a:r>
              <a:rPr lang="en-US" sz="1350" spc="-13" kern="0" dirty="0">
                <a:solidFill>
                  <a:srgbClr val="000000"/>
                </a:solidFill>
                <a:latin typeface="Inter" pitchFamily="34" charset="0"/>
                <a:ea typeface="Inter" pitchFamily="34" charset="-122"/>
                <a:cs typeface="Inter" pitchFamily="34" charset="-120"/>
              </a:rPr>
              <a:t>Enquanto </a:t>
            </a:r>
            <a:pPr algn="l" indent="0" marL="0">
              <a:lnSpc>
                <a:spcPts val="1890"/>
              </a:lnSpc>
              <a:buNone/>
            </a:pPr>
            <a:r>
              <a:rPr lang="en-US" sz="1350" b="1" spc="-13" kern="0" dirty="0">
                <a:solidFill>
                  <a:srgbClr val="000000"/>
                </a:solidFill>
                <a:latin typeface="Inter" pitchFamily="34" charset="0"/>
                <a:ea typeface="Inter" pitchFamily="34" charset="-122"/>
                <a:cs typeface="Inter" pitchFamily="34" charset="-120"/>
              </a:rPr>
              <a:t>desenvolvedores</a:t>
            </a:r>
            <a:pPr algn="l" indent="0" marL="0">
              <a:lnSpc>
                <a:spcPts val="1890"/>
              </a:lnSpc>
              <a:buNone/>
            </a:pPr>
            <a:r>
              <a:rPr lang="en-US" sz="1350" spc="-13" kern="0" dirty="0">
                <a:solidFill>
                  <a:srgbClr val="000000"/>
                </a:solidFill>
                <a:latin typeface="Inter" pitchFamily="34" charset="0"/>
                <a:ea typeface="Inter" pitchFamily="34" charset="-122"/>
                <a:cs typeface="Inter" pitchFamily="34" charset="-120"/>
              </a:rPr>
              <a:t>, estamos sempre preocupados com questões a nível de </a:t>
            </a:r>
            <a:pPr algn="l" indent="0" marL="0">
              <a:lnSpc>
                <a:spcPts val="1890"/>
              </a:lnSpc>
              <a:buNone/>
            </a:pPr>
            <a:r>
              <a:rPr lang="en-US" sz="1350" b="1" spc="-13" kern="0" dirty="0">
                <a:solidFill>
                  <a:srgbClr val="000000"/>
                </a:solidFill>
                <a:latin typeface="Inter" pitchFamily="34" charset="0"/>
                <a:ea typeface="Inter" pitchFamily="34" charset="-122"/>
                <a:cs typeface="Inter" pitchFamily="34" charset="-120"/>
              </a:rPr>
              <a:t>aplicação</a:t>
            </a:r>
            <a:pPr algn="l" indent="0" marL="0">
              <a:lnSpc>
                <a:spcPts val="1890"/>
              </a:lnSpc>
              <a:buNone/>
            </a:pPr>
            <a:r>
              <a:rPr lang="en-US" sz="1350" spc="-13" kern="0" dirty="0">
                <a:solidFill>
                  <a:srgbClr val="000000"/>
                </a:solidFill>
                <a:latin typeface="Inter" pitchFamily="34" charset="0"/>
                <a:ea typeface="Inter" pitchFamily="34" charset="-122"/>
                <a:cs typeface="Inter" pitchFamily="34" charset="-120"/>
              </a:rPr>
              <a:t>: linguagens de programação, algoritmos, otimização, bancos de dados e etc.</a:t>
            </a:r>
            <a:endParaRPr lang="en-US" sz="1350" dirty="0"/>
          </a:p>
          <a:p>
            <a:pPr algn="l" indent="0" marL="0">
              <a:lnSpc>
                <a:spcPts val="1890"/>
              </a:lnSpc>
              <a:buNone/>
            </a:pPr>
            <a:r>
              <a:rPr lang="en-US" sz="1350" spc="-13" kern="0" dirty="0">
                <a:solidFill>
                  <a:srgbClr val="000000"/>
                </a:solidFill>
                <a:latin typeface="Inter" pitchFamily="34" charset="0"/>
                <a:ea typeface="Inter" pitchFamily="34" charset="-122"/>
                <a:cs typeface="Inter" pitchFamily="34" charset="-120"/>
              </a:rPr>
              <a:t>Mas hoje a nossa questão principal é a questão final de uma aplicação: o </a:t>
            </a:r>
            <a:pPr algn="l" indent="0" marL="0">
              <a:lnSpc>
                <a:spcPts val="1890"/>
              </a:lnSpc>
              <a:buNone/>
            </a:pPr>
            <a:r>
              <a:rPr lang="en-US" sz="1350" b="1" spc="-13" kern="0" dirty="0">
                <a:solidFill>
                  <a:srgbClr val="000000"/>
                </a:solidFill>
                <a:latin typeface="Inter" pitchFamily="34" charset="0"/>
                <a:ea typeface="Inter" pitchFamily="34" charset="-122"/>
                <a:cs typeface="Inter" pitchFamily="34" charset="-120"/>
              </a:rPr>
              <a:t>usuário</a:t>
            </a:r>
            <a:pPr algn="l" indent="0" marL="0">
              <a:lnSpc>
                <a:spcPts val="1890"/>
              </a:lnSpc>
              <a:buNone/>
            </a:pPr>
            <a:r>
              <a:rPr lang="en-US" sz="1350" spc="-13" kern="0" dirty="0">
                <a:solidFill>
                  <a:srgbClr val="000000"/>
                </a:solidFill>
                <a:latin typeface="Inter" pitchFamily="34" charset="0"/>
                <a:ea typeface="Inter" pitchFamily="34" charset="-122"/>
                <a:cs typeface="Inter" pitchFamily="34" charset="-120"/>
              </a:rPr>
              <a:t>.</a:t>
            </a:r>
            <a:endParaRPr lang="en-US" sz="1350" dirty="0"/>
          </a:p>
        </p:txBody>
      </p:sp>
      <p:sp>
        <p:nvSpPr>
          <p:cNvPr id="3" name="Text 1"/>
          <p:cNvSpPr/>
          <p:nvPr/>
        </p:nvSpPr>
        <p:spPr>
          <a:xfrm>
            <a:off x="3052763" y="3638550"/>
            <a:ext cx="5900738" cy="952500"/>
          </a:xfrm>
          <a:prstGeom prst="rect">
            <a:avLst/>
          </a:prstGeom>
          <a:noFill/>
          <a:ln/>
        </p:spPr>
        <p:txBody>
          <a:bodyPr wrap="square" rtlCol="0" anchor="ctr"/>
          <a:lstStyle/>
          <a:p>
            <a:pPr algn="r" indent="0" marL="0">
              <a:lnSpc>
                <a:spcPts val="1890"/>
              </a:lnSpc>
              <a:buNone/>
            </a:pPr>
            <a:r>
              <a:rPr lang="en-US" sz="1350" b="1" spc="-13" kern="0" dirty="0">
                <a:solidFill>
                  <a:srgbClr val="000000"/>
                </a:solidFill>
                <a:latin typeface="Inter" pitchFamily="34" charset="0"/>
                <a:ea typeface="Inter" pitchFamily="34" charset="-122"/>
                <a:cs typeface="Inter" pitchFamily="34" charset="-120"/>
              </a:rPr>
              <a:t>Aplicar Design Centrado no Usuário ajuda o desenvolvedor a reduzir retrabalho, definir requisitos mais claros, criar produtos mais engajadores e ainda se destacar no mercado pela colaboração com designers.</a:t>
            </a:r>
            <a:endParaRPr lang="en-US" sz="1350" dirty="0"/>
          </a:p>
        </p:txBody>
      </p:sp>
      <p:sp>
        <p:nvSpPr>
          <p:cNvPr id="4" name="Text 2"/>
          <p:cNvSpPr/>
          <p:nvPr/>
        </p:nvSpPr>
        <p:spPr>
          <a:xfrm>
            <a:off x="609600" y="609600"/>
            <a:ext cx="7300913" cy="962025"/>
          </a:xfrm>
          <a:prstGeom prst="rect">
            <a:avLst/>
          </a:prstGeom>
          <a:noFill/>
          <a:ln/>
        </p:spPr>
        <p:txBody>
          <a:bodyPr wrap="square" rtlCol="0" anchor="ctr"/>
          <a:lstStyle/>
          <a:p>
            <a:pPr algn="l" indent="0" marL="0">
              <a:lnSpc>
                <a:spcPts val="3785"/>
              </a:lnSpc>
              <a:buNone/>
            </a:pPr>
            <a:r>
              <a:rPr lang="en-US" sz="3154" b="1" spc="-63" kern="0" dirty="0">
                <a:solidFill>
                  <a:srgbClr val="9C0000">
                    <a:alpha val="99000"/>
                  </a:srgbClr>
                </a:solidFill>
                <a:latin typeface="Inter" pitchFamily="34" charset="0"/>
                <a:ea typeface="Inter" pitchFamily="34" charset="-122"/>
                <a:cs typeface="Inter" pitchFamily="34" charset="-120"/>
              </a:rPr>
              <a:t>Afinal, por que Design Centrado no Usuário para Desenvolvedores?</a:t>
            </a:r>
            <a:endParaRPr lang="en-US" sz="3154"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495300" y="-100012"/>
            <a:ext cx="847725" cy="1243013"/>
          </a:xfrm>
          <a:prstGeom prst="rect">
            <a:avLst/>
          </a:prstGeom>
        </p:spPr>
      </p:pic>
      <p:pic>
        <p:nvPicPr>
          <p:cNvPr id="5" name="Image 1" descr="preencoded.png">    </p:cNvPr>
          <p:cNvPicPr>
            <a:picLocks noChangeAspect="1"/>
          </p:cNvPicPr>
          <p:nvPr/>
        </p:nvPicPr>
        <p:blipFill>
          <a:blip r:embed="rId2"/>
          <a:stretch>
            <a:fillRect/>
          </a:stretch>
        </p:blipFill>
        <p:spPr>
          <a:xfrm>
            <a:off x="-495300" y="1309688"/>
            <a:ext cx="847725" cy="1343025"/>
          </a:xfrm>
          <a:prstGeom prst="rect">
            <a:avLst/>
          </a:prstGeom>
        </p:spPr>
      </p:pic>
      <p:pic>
        <p:nvPicPr>
          <p:cNvPr id="6" name="Image 2" descr="preencoded.png">    </p:cNvPr>
          <p:cNvPicPr>
            <a:picLocks noChangeAspect="1"/>
          </p:cNvPicPr>
          <p:nvPr/>
        </p:nvPicPr>
        <p:blipFill>
          <a:blip r:embed="rId3"/>
          <a:stretch>
            <a:fillRect/>
          </a:stretch>
        </p:blipFill>
        <p:spPr>
          <a:xfrm>
            <a:off x="-495300" y="2724150"/>
            <a:ext cx="847725" cy="1338263"/>
          </a:xfrm>
          <a:prstGeom prst="rect">
            <a:avLst/>
          </a:prstGeom>
        </p:spPr>
      </p:pic>
      <p:pic>
        <p:nvPicPr>
          <p:cNvPr id="7" name="Image 3" descr="preencoded.png">    </p:cNvPr>
          <p:cNvPicPr>
            <a:picLocks noChangeAspect="1"/>
          </p:cNvPicPr>
          <p:nvPr/>
        </p:nvPicPr>
        <p:blipFill>
          <a:blip r:embed="rId4"/>
          <a:stretch>
            <a:fillRect/>
          </a:stretch>
        </p:blipFill>
        <p:spPr>
          <a:xfrm>
            <a:off x="-385762" y="4133850"/>
            <a:ext cx="733425" cy="1009650"/>
          </a:xfrm>
          <a:prstGeom prst="rect">
            <a:avLst/>
          </a:prstGeom>
        </p:spPr>
      </p:pic>
      <p:sp>
        <p:nvSpPr>
          <p:cNvPr id="8" name="Text 1"/>
          <p:cNvSpPr/>
          <p:nvPr/>
        </p:nvSpPr>
        <p:spPr>
          <a:xfrm>
            <a:off x="981075" y="485775"/>
            <a:ext cx="83820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7: Desafio Final: Aplicando o Conhecimento</a:t>
            </a:r>
            <a:endParaRPr lang="en-US" sz="3600" dirty="0"/>
          </a:p>
        </p:txBody>
      </p:sp>
      <p:sp>
        <p:nvSpPr>
          <p:cNvPr id="9" name="Text 2"/>
          <p:cNvSpPr/>
          <p:nvPr/>
        </p:nvSpPr>
        <p:spPr>
          <a:xfrm>
            <a:off x="981075" y="1847850"/>
            <a:ext cx="7710488" cy="2047875"/>
          </a:xfrm>
          <a:prstGeom prst="rect">
            <a:avLst/>
          </a:prstGeom>
          <a:noFill/>
          <a:ln/>
        </p:spPr>
        <p:txBody>
          <a:bodyPr wrap="square" rtlCol="0" anchor="ctr"/>
          <a:lstStyle/>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Vamos aplicar o que aprendemos no projeto "Minha SIC".</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Objetivo: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Ajudar usuários a navegar e encontrar produtos na loja da SIC e a gerenciar suas informações cadastrais de forma simples e eficiente.</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Funcionalidades a Projetar:</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Tela(s) da "Loja de Compras da SIC".</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Tela(s) de "Alterar Dados Cadastrais".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Entregáveis Sugeridos: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Crie os wireframes e um protótipo de média/alta fidelidade para as duas funcionalidades solicitadas.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Dica: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Documente cada passo do seu processo (pesquisa, rabiscos, decisões de design). Isso não é apenas um exercício, é o seu próximo grande projeto de portfólio!</a:t>
            </a:r>
            <a:endParaRPr lang="en-US" sz="1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752475" y="485775"/>
            <a:ext cx="83820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Próximos Passos: Continue sua Jornada em UX</a:t>
            </a:r>
            <a:endParaRPr lang="en-US" sz="3600" dirty="0"/>
          </a:p>
        </p:txBody>
      </p:sp>
      <p:sp>
        <p:nvSpPr>
          <p:cNvPr id="4" name="Text 1"/>
          <p:cNvSpPr/>
          <p:nvPr/>
        </p:nvSpPr>
        <p:spPr>
          <a:xfrm>
            <a:off x="752475" y="1595438"/>
            <a:ext cx="7710488" cy="3276600"/>
          </a:xfrm>
          <a:prstGeom prst="rect">
            <a:avLst/>
          </a:prstGeom>
          <a:noFill/>
          <a:ln/>
        </p:spPr>
        <p:txBody>
          <a:bodyPr wrap="square" rtlCol="0" anchor="ctr"/>
          <a:lstStyle/>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Continue aprendendo:</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Aprofunde-se em pesquisa de usuário e testes de usabilidade.</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Explore blogs de referência: Nielsen Norman Group, UX Collective, Smashing Magazine.</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Não esqueça de praticar:</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Contribua para um Design System ou crie um para um projeto pessoal.</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Participe de desafios de UI/UX (ex: Daily UI) para aprimorar suas habilidades visuais.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Conecte-se com a Comunidade:</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Participe de eventos, webinars e grupos de design (LinkedIn, Slack, Discord).</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Mostre seu trabalho, peça feedback e ajude outros designers.</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Leituras:</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"Não me faça pensar" - Steve Krug</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"O Design do Dia a Dia" - Don Norman</a:t>
            </a:r>
            <a:endParaRPr lang="en-US" sz="1200" dirty="0"/>
          </a:p>
          <a:p>
            <a:pPr algn="l" lvl="1" marL="685800" indent="-342900">
              <a:lnSpc>
                <a:spcPts val="1608"/>
              </a:lnSpc>
              <a:buSzPct val="100000"/>
              <a:buChar char="•"/>
            </a:pPr>
            <a:r>
              <a:rPr lang="en-US" sz="1200" spc="-6" kern="0" dirty="0">
                <a:solidFill>
                  <a:srgbClr val="000000"/>
                </a:solidFill>
                <a:latin typeface="Inter" pitchFamily="34" charset="0"/>
                <a:ea typeface="Inter" pitchFamily="34" charset="-122"/>
                <a:cs typeface="Inter" pitchFamily="34" charset="-120"/>
              </a:rPr>
              <a:t>"Lean UX: Princípios de UX para equipes ágeis" - Jeff Gothelf &amp; Josh Seiden</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9C0000"/>
        </a:solidFill>
      </p:bgPr>
    </p:bg>
    <p:spTree>
      <p:nvGrpSpPr>
        <p:cNvPr id="1" name=""/>
        <p:cNvGrpSpPr/>
        <p:nvPr/>
      </p:nvGrpSpPr>
      <p:grpSpPr>
        <a:xfrm>
          <a:off x="0" y="0"/>
          <a:ext cx="0" cy="0"/>
          <a:chOff x="0" y="0"/>
          <a:chExt cx="0" cy="0"/>
        </a:xfrm>
      </p:grpSpPr>
      <p:sp>
        <p:nvSpPr>
          <p:cNvPr id="2" name="Shape 0"/>
          <p:cNvSpPr/>
          <p:nvPr/>
        </p:nvSpPr>
        <p:spPr>
          <a:xfrm>
            <a:off x="461963" y="2295525"/>
            <a:ext cx="2300288" cy="547688"/>
          </a:xfrm>
          <a:prstGeom prst="rect">
            <a:avLst/>
          </a:prstGeom>
          <a:noFill/>
          <a:ln/>
        </p:spPr>
      </p:sp>
      <p:pic>
        <p:nvPicPr>
          <p:cNvPr id="3" name="Image 0" descr="preencoded.png">    </p:cNvPr>
          <p:cNvPicPr>
            <a:picLocks noChangeAspect="1"/>
          </p:cNvPicPr>
          <p:nvPr/>
        </p:nvPicPr>
        <p:blipFill>
          <a:blip r:embed="rId1"/>
          <a:stretch>
            <a:fillRect/>
          </a:stretch>
        </p:blipFill>
        <p:spPr>
          <a:xfrm>
            <a:off x="3043238" y="404813"/>
            <a:ext cx="6367463" cy="4867275"/>
          </a:xfrm>
          <a:prstGeom prst="rect">
            <a:avLst/>
          </a:prstGeom>
        </p:spPr>
      </p:pic>
      <p:sp>
        <p:nvSpPr>
          <p:cNvPr id="4" name="Text 1"/>
          <p:cNvSpPr/>
          <p:nvPr/>
        </p:nvSpPr>
        <p:spPr>
          <a:xfrm>
            <a:off x="461963" y="2295525"/>
            <a:ext cx="2757488" cy="547688"/>
          </a:xfrm>
          <a:prstGeom prst="rect">
            <a:avLst/>
          </a:prstGeom>
          <a:noFill/>
          <a:ln/>
        </p:spPr>
        <p:txBody>
          <a:bodyPr wrap="square" rtlCol="0" anchor="ctr"/>
          <a:lstStyle/>
          <a:p>
            <a:pPr algn="l" indent="0" marL="0">
              <a:lnSpc>
                <a:spcPts val="4320"/>
              </a:lnSpc>
              <a:buNone/>
            </a:pPr>
            <a:r>
              <a:rPr lang="en-US" sz="3600" b="1" spc="-72" kern="0" dirty="0">
                <a:solidFill>
                  <a:srgbClr val="F0F0F0">
                    <a:alpha val="99000"/>
                  </a:srgbClr>
                </a:solidFill>
                <a:latin typeface="Inter" pitchFamily="34" charset="0"/>
                <a:ea typeface="Inter" pitchFamily="34" charset="-122"/>
                <a:cs typeface="Inter" pitchFamily="34" charset="-120"/>
              </a:rPr>
              <a:t>Obrigada!</a:t>
            </a:r>
            <a:endParaRPr lang="en-US" sz="3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942975" y="3424238"/>
            <a:ext cx="5334000" cy="342900"/>
          </a:xfrm>
          <a:prstGeom prst="rect">
            <a:avLst/>
          </a:prstGeom>
          <a:noFill/>
          <a:ln/>
        </p:spPr>
        <p:txBody>
          <a:bodyPr wrap="square" rtlCol="0" anchor="ctr"/>
          <a:lstStyle/>
          <a:p>
            <a:pPr algn="l" indent="0" marL="0">
              <a:lnSpc>
                <a:spcPts val="2700"/>
              </a:lnSpc>
              <a:buNone/>
            </a:pPr>
            <a:r>
              <a:rPr lang="en-US" sz="2250" b="1" spc="-50" kern="0" dirty="0">
                <a:solidFill>
                  <a:srgbClr val="9C0000">
                    <a:alpha val="99000"/>
                  </a:srgbClr>
                </a:solidFill>
                <a:latin typeface="Inter" pitchFamily="34" charset="0"/>
                <a:ea typeface="Inter" pitchFamily="34" charset="-122"/>
                <a:cs typeface="Inter" pitchFamily="34" charset="-120"/>
              </a:rPr>
              <a:t>Contatos para dúvidas e feedbacks</a:t>
            </a:r>
            <a:endParaRPr lang="en-US" sz="2250" dirty="0"/>
          </a:p>
        </p:txBody>
      </p:sp>
      <p:sp>
        <p:nvSpPr>
          <p:cNvPr id="4" name="Text 1"/>
          <p:cNvSpPr/>
          <p:nvPr/>
        </p:nvSpPr>
        <p:spPr>
          <a:xfrm>
            <a:off x="942975" y="3967163"/>
            <a:ext cx="7710488" cy="614363"/>
          </a:xfrm>
          <a:prstGeom prst="rect">
            <a:avLst/>
          </a:prstGeom>
          <a:noFill/>
          <a:ln/>
        </p:spPr>
        <p:txBody>
          <a:bodyPr wrap="square" rtlCol="0" anchor="ctr"/>
          <a:lstStyle/>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Email: carlarbruschi@gmail.com</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Telefone: (18) 99145-2366</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Linkedin: Carla Bruschi - </a:t>
            </a:r>
            <a:pPr algn="l" indent="0" marL="0">
              <a:lnSpc>
                <a:spcPts val="1608"/>
              </a:lnSpc>
              <a:buNone/>
            </a:pPr>
            <a:r>
              <a:rPr lang="en-US" sz="1200" b="1" u="sng" spc="-6" kern="0" dirty="0">
                <a:solidFill>
                  <a:srgbClr val="000000"/>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https://www.linkedin.com/in/carla-bruschi-944862278/</a:t>
            </a:r>
            <a:endParaRPr lang="en-US"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09600" y="438150"/>
            <a:ext cx="6953250"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Referências</a:t>
            </a:r>
            <a:endParaRPr lang="en-US" sz="3600" dirty="0"/>
          </a:p>
        </p:txBody>
      </p:sp>
      <p:sp>
        <p:nvSpPr>
          <p:cNvPr id="4" name="Text 1"/>
          <p:cNvSpPr/>
          <p:nvPr/>
        </p:nvSpPr>
        <p:spPr>
          <a:xfrm>
            <a:off x="609600" y="1185863"/>
            <a:ext cx="8382000" cy="3600450"/>
          </a:xfrm>
          <a:prstGeom prst="rect">
            <a:avLst/>
          </a:prstGeom>
          <a:noFill/>
          <a:ln/>
        </p:spPr>
        <p:txBody>
          <a:bodyPr wrap="square" rtlCol="0" anchor="ctr"/>
          <a:lstStyle/>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BUSH, Vannevar. As We May Think. The Atlantic Monthly, Julho, 1945.</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ENGELBART, Douglas C. A Research Center for Augmenting Human Intellect. In: Proceedings of the Fall Joint Computer Conference. AFIPS, 1968.</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KAY, Alan C. A Personal Computer for Children of All Ages. In: Proceedings of the ACM Annual Conference, 1972.</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KOFFKA, Kurt. Principles of Gestalt Psychology. Harcourt, Brace and Company, 1935.</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KRUG, Steve. Não me faça pensar: uma abordagem de bom senso à usabilidade na web e mobile. Alta Books, 2014.</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LICKLIDER, J. C. R. Man-Computer Symbiosis. IRE Transactions on Human Factors in Electronics, HFE-1, p. 4-11, 1960.</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NIELSEN, Jakob. 10 Usability Heuristics for User Interface Design. Nielsen Norman Group, 1994.</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NORMAN, Don. O Design do Dia a Dia. Rocco, 2006.</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UX Collective. Blog de referência com artigos e estudos de caso sobre Experiência do Usuário. Disponível em: https://uxdesign.cc/.</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Nielsen Norman Group. Blog de referência com pesquisas e artigos sobre usabilidade e UX. Disponível em: https://www.nngroup.com/.</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Smashing Magazine. Blog de referência para desenvolvedores e designers web. Disponível em: https://www.smashingmagazine.com/.</a:t>
            </a:r>
            <a:endParaRPr lang="en-US" sz="1088" dirty="0"/>
          </a:p>
          <a:p>
            <a:pPr algn="l" indent="0" marL="0">
              <a:lnSpc>
                <a:spcPts val="1011"/>
              </a:lnSpc>
              <a:buNone/>
            </a:pPr>
            <a:r>
              <a:rPr lang="en-US" sz="1088" spc="-5" kern="0" dirty="0">
                <a:solidFill>
                  <a:srgbClr val="000000"/>
                </a:solidFill>
                <a:latin typeface="Inter" pitchFamily="34" charset="0"/>
                <a:ea typeface="Inter" pitchFamily="34" charset="-122"/>
                <a:cs typeface="Inter" pitchFamily="34" charset="-120"/>
              </a:rPr>
              <a:t>World Wide Web Consortium (W3C). Web Content Accessibility Guidelines (WCAG). Disponível em: https://www.w3.org/WAI/standards-guidelines/wcag/.</a:t>
            </a:r>
            <a:endParaRPr lang="en-US" sz="108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609600" y="428625"/>
            <a:ext cx="8001000" cy="547688"/>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Objetivos do Minicurso</a:t>
            </a:r>
            <a:endParaRPr lang="en-US" sz="3600" dirty="0"/>
          </a:p>
        </p:txBody>
      </p:sp>
      <p:sp>
        <p:nvSpPr>
          <p:cNvPr id="3" name="Text 1"/>
          <p:cNvSpPr/>
          <p:nvPr/>
        </p:nvSpPr>
        <p:spPr>
          <a:xfrm>
            <a:off x="1347788" y="1681641"/>
            <a:ext cx="2384489" cy="247650"/>
          </a:xfrm>
          <a:prstGeom prst="rect">
            <a:avLst/>
          </a:prstGeom>
          <a:noFill/>
          <a:ln/>
        </p:spPr>
        <p:txBody>
          <a:bodyPr wrap="square" rtlCol="0" anchor="ctr"/>
          <a:lstStyle/>
          <a:p>
            <a:pPr algn="ctr" indent="0" marL="0">
              <a:lnSpc>
                <a:spcPts val="1961"/>
              </a:lnSpc>
              <a:buNone/>
            </a:pPr>
            <a:r>
              <a:rPr lang="en-US" sz="1486" b="1" spc="-30" kern="0" dirty="0">
                <a:solidFill>
                  <a:srgbClr val="9C0000">
                    <a:alpha val="99000"/>
                  </a:srgbClr>
                </a:solidFill>
                <a:latin typeface="Inter" pitchFamily="34" charset="0"/>
                <a:ea typeface="Inter" pitchFamily="34" charset="-122"/>
                <a:cs typeface="Inter" pitchFamily="34" charset="-120"/>
              </a:rPr>
              <a:t>Entender</a:t>
            </a:r>
            <a:endParaRPr lang="en-US" sz="1486" dirty="0"/>
          </a:p>
        </p:txBody>
      </p:sp>
      <p:sp>
        <p:nvSpPr>
          <p:cNvPr id="4" name="Text 2"/>
          <p:cNvSpPr/>
          <p:nvPr/>
        </p:nvSpPr>
        <p:spPr>
          <a:xfrm>
            <a:off x="1347788" y="2013143"/>
            <a:ext cx="2384489" cy="500063"/>
          </a:xfrm>
          <a:prstGeom prst="rect">
            <a:avLst/>
          </a:prstGeom>
          <a:noFill/>
          <a:ln/>
        </p:spPr>
        <p:txBody>
          <a:bodyPr wrap="square" rtlCol="0" anchor="ctr"/>
          <a:lstStyle/>
          <a:p>
            <a:pPr algn="ctr" indent="0" marL="0">
              <a:lnSpc>
                <a:spcPts val="1327"/>
              </a:lnSpc>
              <a:buNone/>
            </a:pPr>
            <a:r>
              <a:rPr lang="en-US" sz="990" spc="-5" kern="0" dirty="0">
                <a:solidFill>
                  <a:srgbClr val="000000"/>
                </a:solidFill>
                <a:latin typeface="Inter" pitchFamily="34" charset="0"/>
                <a:ea typeface="Inter" pitchFamily="34" charset="-122"/>
                <a:cs typeface="Inter" pitchFamily="34" charset="-120"/>
              </a:rPr>
              <a:t>o que é DCU e como integrá-lo ao seu ciclo de desenvolvimento ágil (SDLC)</a:t>
            </a:r>
            <a:endParaRPr lang="en-US" sz="990" dirty="0"/>
          </a:p>
        </p:txBody>
      </p:sp>
      <p:sp>
        <p:nvSpPr>
          <p:cNvPr id="5" name="Text 3"/>
          <p:cNvSpPr/>
          <p:nvPr/>
        </p:nvSpPr>
        <p:spPr>
          <a:xfrm>
            <a:off x="3610487" y="1676400"/>
            <a:ext cx="2384489" cy="247650"/>
          </a:xfrm>
          <a:prstGeom prst="rect">
            <a:avLst/>
          </a:prstGeom>
          <a:noFill/>
          <a:ln/>
        </p:spPr>
        <p:txBody>
          <a:bodyPr wrap="square" rtlCol="0" anchor="ctr"/>
          <a:lstStyle/>
          <a:p>
            <a:pPr algn="ctr" indent="0" marL="0">
              <a:lnSpc>
                <a:spcPts val="1961"/>
              </a:lnSpc>
              <a:buNone/>
            </a:pPr>
            <a:r>
              <a:rPr lang="en-US" sz="1486" b="1" spc="-30" kern="0" dirty="0">
                <a:solidFill>
                  <a:srgbClr val="9C0000">
                    <a:alpha val="99000"/>
                  </a:srgbClr>
                </a:solidFill>
                <a:latin typeface="Inter" pitchFamily="34" charset="0"/>
                <a:ea typeface="Inter" pitchFamily="34" charset="-122"/>
                <a:cs typeface="Inter" pitchFamily="34" charset="-120"/>
              </a:rPr>
              <a:t>Aplicar</a:t>
            </a:r>
            <a:endParaRPr lang="en-US" sz="1486" dirty="0"/>
          </a:p>
        </p:txBody>
      </p:sp>
      <p:sp>
        <p:nvSpPr>
          <p:cNvPr id="6" name="Text 4"/>
          <p:cNvSpPr/>
          <p:nvPr/>
        </p:nvSpPr>
        <p:spPr>
          <a:xfrm>
            <a:off x="3610487" y="2007902"/>
            <a:ext cx="2384489" cy="500063"/>
          </a:xfrm>
          <a:prstGeom prst="rect">
            <a:avLst/>
          </a:prstGeom>
          <a:noFill/>
          <a:ln/>
        </p:spPr>
        <p:txBody>
          <a:bodyPr wrap="square" rtlCol="0" anchor="ctr"/>
          <a:lstStyle/>
          <a:p>
            <a:pPr algn="ctr" indent="0" marL="0">
              <a:lnSpc>
                <a:spcPts val="1327"/>
              </a:lnSpc>
              <a:buNone/>
            </a:pPr>
            <a:r>
              <a:rPr lang="en-US" sz="990" spc="-5" kern="0" dirty="0">
                <a:solidFill>
                  <a:srgbClr val="000000"/>
                </a:solidFill>
                <a:latin typeface="Inter" pitchFamily="34" charset="0"/>
                <a:ea typeface="Inter" pitchFamily="34" charset="-122"/>
                <a:cs typeface="Inter" pitchFamily="34" charset="-120"/>
              </a:rPr>
              <a:t>ferramentas como o Figma para criar protótipos interativos e testáveis.</a:t>
            </a:r>
            <a:endParaRPr lang="en-US" sz="990" dirty="0"/>
          </a:p>
        </p:txBody>
      </p:sp>
      <p:sp>
        <p:nvSpPr>
          <p:cNvPr id="7" name="Text 5"/>
          <p:cNvSpPr/>
          <p:nvPr/>
        </p:nvSpPr>
        <p:spPr>
          <a:xfrm>
            <a:off x="5873181" y="1676400"/>
            <a:ext cx="2384489" cy="247650"/>
          </a:xfrm>
          <a:prstGeom prst="rect">
            <a:avLst/>
          </a:prstGeom>
          <a:noFill/>
          <a:ln/>
        </p:spPr>
        <p:txBody>
          <a:bodyPr wrap="square" rtlCol="0" anchor="ctr"/>
          <a:lstStyle/>
          <a:p>
            <a:pPr algn="ctr" indent="0" marL="0">
              <a:lnSpc>
                <a:spcPts val="1961"/>
              </a:lnSpc>
              <a:buNone/>
            </a:pPr>
            <a:r>
              <a:rPr lang="en-US" sz="1486" b="1" spc="-30" kern="0" dirty="0">
                <a:solidFill>
                  <a:srgbClr val="9C0000">
                    <a:alpha val="99000"/>
                  </a:srgbClr>
                </a:solidFill>
                <a:latin typeface="Inter" pitchFamily="34" charset="0"/>
                <a:ea typeface="Inter" pitchFamily="34" charset="-122"/>
                <a:cs typeface="Inter" pitchFamily="34" charset="-120"/>
              </a:rPr>
              <a:t>Validar</a:t>
            </a:r>
            <a:endParaRPr lang="en-US" sz="1486" dirty="0"/>
          </a:p>
        </p:txBody>
      </p:sp>
      <p:sp>
        <p:nvSpPr>
          <p:cNvPr id="8" name="Text 6"/>
          <p:cNvSpPr/>
          <p:nvPr/>
        </p:nvSpPr>
        <p:spPr>
          <a:xfrm>
            <a:off x="5873181" y="2007902"/>
            <a:ext cx="2384489" cy="500063"/>
          </a:xfrm>
          <a:prstGeom prst="rect">
            <a:avLst/>
          </a:prstGeom>
          <a:noFill/>
          <a:ln/>
        </p:spPr>
        <p:txBody>
          <a:bodyPr wrap="square" rtlCol="0" anchor="ctr"/>
          <a:lstStyle/>
          <a:p>
            <a:pPr algn="ctr" indent="0" marL="0">
              <a:lnSpc>
                <a:spcPts val="1327"/>
              </a:lnSpc>
              <a:buNone/>
            </a:pPr>
            <a:r>
              <a:rPr lang="en-US" sz="990" spc="-5" kern="0" dirty="0">
                <a:solidFill>
                  <a:srgbClr val="000000"/>
                </a:solidFill>
                <a:latin typeface="Inter" pitchFamily="34" charset="0"/>
                <a:ea typeface="Inter" pitchFamily="34" charset="-122"/>
                <a:cs typeface="Inter" pitchFamily="34" charset="-120"/>
              </a:rPr>
              <a:t> designs com testes de usabilidade simples para tomar decisões baseadas em dados.</a:t>
            </a:r>
            <a:endParaRPr lang="en-US" sz="990" dirty="0"/>
          </a:p>
        </p:txBody>
      </p:sp>
      <p:sp>
        <p:nvSpPr>
          <p:cNvPr id="9" name="Text 7"/>
          <p:cNvSpPr/>
          <p:nvPr/>
        </p:nvSpPr>
        <p:spPr>
          <a:xfrm>
            <a:off x="2476500" y="3205163"/>
            <a:ext cx="2384489" cy="247650"/>
          </a:xfrm>
          <a:prstGeom prst="rect">
            <a:avLst/>
          </a:prstGeom>
          <a:noFill/>
          <a:ln/>
        </p:spPr>
        <p:txBody>
          <a:bodyPr wrap="square" rtlCol="0" anchor="ctr"/>
          <a:lstStyle/>
          <a:p>
            <a:pPr algn="ctr" indent="0" marL="0">
              <a:lnSpc>
                <a:spcPts val="1961"/>
              </a:lnSpc>
              <a:buNone/>
            </a:pPr>
            <a:r>
              <a:rPr lang="en-US" sz="1486" b="1" spc="-30" kern="0" dirty="0">
                <a:solidFill>
                  <a:srgbClr val="9C0000">
                    <a:alpha val="99000"/>
                  </a:srgbClr>
                </a:solidFill>
                <a:latin typeface="Inter" pitchFamily="34" charset="0"/>
                <a:ea typeface="Inter" pitchFamily="34" charset="-122"/>
                <a:cs typeface="Inter" pitchFamily="34" charset="-120"/>
              </a:rPr>
              <a:t>Colaborar</a:t>
            </a:r>
            <a:endParaRPr lang="en-US" sz="1486" dirty="0"/>
          </a:p>
        </p:txBody>
      </p:sp>
      <p:sp>
        <p:nvSpPr>
          <p:cNvPr id="10" name="Text 8"/>
          <p:cNvSpPr/>
          <p:nvPr/>
        </p:nvSpPr>
        <p:spPr>
          <a:xfrm>
            <a:off x="2476500" y="3536665"/>
            <a:ext cx="2384489" cy="500063"/>
          </a:xfrm>
          <a:prstGeom prst="rect">
            <a:avLst/>
          </a:prstGeom>
          <a:noFill/>
          <a:ln/>
        </p:spPr>
        <p:txBody>
          <a:bodyPr wrap="square" rtlCol="0" anchor="ctr"/>
          <a:lstStyle/>
          <a:p>
            <a:pPr algn="ctr" indent="0" marL="0">
              <a:lnSpc>
                <a:spcPts val="1327"/>
              </a:lnSpc>
              <a:buNone/>
            </a:pPr>
            <a:r>
              <a:rPr lang="en-US" sz="990" spc="-5" kern="0" dirty="0">
                <a:solidFill>
                  <a:srgbClr val="000000"/>
                </a:solidFill>
                <a:latin typeface="Inter" pitchFamily="34" charset="0"/>
                <a:ea typeface="Inter" pitchFamily="34" charset="-122"/>
                <a:cs typeface="Inter" pitchFamily="34" charset="-120"/>
              </a:rPr>
              <a:t>efetivamente com designers através de um processo de handoff claro e eficiente.</a:t>
            </a:r>
            <a:endParaRPr lang="en-US" sz="990" dirty="0"/>
          </a:p>
        </p:txBody>
      </p:sp>
      <p:sp>
        <p:nvSpPr>
          <p:cNvPr id="11" name="Text 9"/>
          <p:cNvSpPr/>
          <p:nvPr/>
        </p:nvSpPr>
        <p:spPr>
          <a:xfrm>
            <a:off x="4738753" y="3208629"/>
            <a:ext cx="2384489" cy="247650"/>
          </a:xfrm>
          <a:prstGeom prst="rect">
            <a:avLst/>
          </a:prstGeom>
          <a:noFill/>
          <a:ln/>
        </p:spPr>
        <p:txBody>
          <a:bodyPr wrap="square" rtlCol="0" anchor="ctr"/>
          <a:lstStyle/>
          <a:p>
            <a:pPr algn="ctr" indent="0" marL="0">
              <a:lnSpc>
                <a:spcPts val="1961"/>
              </a:lnSpc>
              <a:buNone/>
            </a:pPr>
            <a:r>
              <a:rPr lang="en-US" sz="1486" b="1" spc="-30" kern="0" dirty="0">
                <a:solidFill>
                  <a:srgbClr val="9C0000">
                    <a:alpha val="99000"/>
                  </a:srgbClr>
                </a:solidFill>
                <a:latin typeface="Inter" pitchFamily="34" charset="0"/>
                <a:ea typeface="Inter" pitchFamily="34" charset="-122"/>
                <a:cs typeface="Inter" pitchFamily="34" charset="-120"/>
              </a:rPr>
              <a:t>Garantir</a:t>
            </a:r>
            <a:endParaRPr lang="en-US" sz="1486" dirty="0"/>
          </a:p>
        </p:txBody>
      </p:sp>
      <p:sp>
        <p:nvSpPr>
          <p:cNvPr id="12" name="Text 10"/>
          <p:cNvSpPr/>
          <p:nvPr/>
        </p:nvSpPr>
        <p:spPr>
          <a:xfrm>
            <a:off x="4738753" y="3540131"/>
            <a:ext cx="2384489" cy="500063"/>
          </a:xfrm>
          <a:prstGeom prst="rect">
            <a:avLst/>
          </a:prstGeom>
          <a:noFill/>
          <a:ln/>
        </p:spPr>
        <p:txBody>
          <a:bodyPr wrap="square" rtlCol="0" anchor="ctr"/>
          <a:lstStyle/>
          <a:p>
            <a:pPr algn="ctr" indent="0" marL="0">
              <a:lnSpc>
                <a:spcPts val="1327"/>
              </a:lnSpc>
              <a:buNone/>
            </a:pPr>
            <a:r>
              <a:rPr lang="en-US" sz="990" spc="-5" kern="0" dirty="0">
                <a:solidFill>
                  <a:srgbClr val="000000"/>
                </a:solidFill>
                <a:latin typeface="Inter" pitchFamily="34" charset="0"/>
                <a:ea typeface="Inter" pitchFamily="34" charset="-122"/>
                <a:cs typeface="Inter" pitchFamily="34" charset="-120"/>
              </a:rPr>
              <a:t>acessibilidade (WCAG) para criar produtos inclusivos e robustos.</a:t>
            </a:r>
            <a:endParaRPr lang="en-US" sz="99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2943225" y="0"/>
            <a:ext cx="6200775" cy="5143500"/>
          </a:xfrm>
          <a:prstGeom prst="rect">
            <a:avLst/>
          </a:prstGeom>
          <a:solidFill>
            <a:srgbClr val="9C0000"/>
          </a:solidFill>
          <a:ln/>
        </p:spPr>
        <p:txBody>
          <a:bodyPr wrap="square" rtlCol="0" anchor="ctr"/>
          <a:lstStyle/>
          <a:p>
            <a:pPr indent="0" marL="0">
              <a:buNone/>
            </a:pPr>
            <a:endParaRPr lang="en-US" dirty="0"/>
          </a:p>
        </p:txBody>
      </p:sp>
      <p:pic>
        <p:nvPicPr>
          <p:cNvPr id="3" name="Image 0" descr="preencoded.png">    </p:cNvPr>
          <p:cNvPicPr>
            <a:picLocks noChangeAspect="1"/>
          </p:cNvPicPr>
          <p:nvPr/>
        </p:nvPicPr>
        <p:blipFill>
          <a:blip r:embed="rId1"/>
          <a:stretch>
            <a:fillRect/>
          </a:stretch>
        </p:blipFill>
        <p:spPr>
          <a:xfrm>
            <a:off x="6172200" y="19051"/>
            <a:ext cx="2971800" cy="3265311"/>
          </a:xfrm>
          <a:prstGeom prst="rect">
            <a:avLst/>
          </a:prstGeom>
        </p:spPr>
      </p:pic>
      <p:sp>
        <p:nvSpPr>
          <p:cNvPr id="4" name="Text 1"/>
          <p:cNvSpPr/>
          <p:nvPr/>
        </p:nvSpPr>
        <p:spPr>
          <a:xfrm>
            <a:off x="428625" y="1266825"/>
            <a:ext cx="2586038" cy="552450"/>
          </a:xfrm>
          <a:prstGeom prst="rect">
            <a:avLst/>
          </a:prstGeom>
          <a:noFill/>
          <a:ln/>
        </p:spPr>
        <p:txBody>
          <a:bodyPr wrap="square" rtlCol="0" anchor="ctr"/>
          <a:lstStyle/>
          <a:p>
            <a:pPr algn="l" indent="0" marL="0">
              <a:lnSpc>
                <a:spcPts val="2160"/>
              </a:lnSpc>
              <a:buNone/>
            </a:pPr>
            <a:r>
              <a:rPr lang="en-US" sz="1800" b="1" spc="-36" kern="0" dirty="0">
                <a:solidFill>
                  <a:srgbClr val="9C0000">
                    <a:alpha val="99000"/>
                  </a:srgbClr>
                </a:solidFill>
                <a:latin typeface="Inter" pitchFamily="34" charset="0"/>
                <a:ea typeface="Inter" pitchFamily="34" charset="-122"/>
                <a:cs typeface="Inter" pitchFamily="34" charset="-120"/>
              </a:rPr>
              <a:t>Projeto Guia: Minha SIC</a:t>
            </a:r>
            <a:endParaRPr lang="en-US" sz="1800" dirty="0"/>
          </a:p>
        </p:txBody>
      </p:sp>
      <p:sp>
        <p:nvSpPr>
          <p:cNvPr id="5" name="Text 2"/>
          <p:cNvSpPr/>
          <p:nvPr/>
        </p:nvSpPr>
        <p:spPr>
          <a:xfrm>
            <a:off x="428625" y="1933575"/>
            <a:ext cx="2586038" cy="2333625"/>
          </a:xfrm>
          <a:prstGeom prst="rect">
            <a:avLst/>
          </a:prstGeom>
          <a:noFill/>
          <a:ln/>
        </p:spPr>
        <p:txBody>
          <a:bodyPr wrap="square" rtlCol="0" anchor="ctr"/>
          <a:lstStyle/>
          <a:p>
            <a:pPr algn="l" indent="0" marL="0">
              <a:lnSpc>
                <a:spcPts val="1836"/>
              </a:lnSpc>
              <a:buNone/>
            </a:pPr>
            <a:r>
              <a:rPr lang="en-US" sz="1350" spc="-13" kern="0" dirty="0">
                <a:solidFill>
                  <a:srgbClr val="000000"/>
                </a:solidFill>
                <a:latin typeface="Inter" pitchFamily="34" charset="0"/>
                <a:ea typeface="Inter" pitchFamily="34" charset="-122"/>
                <a:cs typeface="Inter" pitchFamily="34" charset="-120"/>
              </a:rPr>
              <a:t>Um app para alunos gerenciarem sua participação na SIC: inscrições, horários, salas, presença e certificados. O sucesso do app é medido pelo engajamento dos alunos, não apenas pelas funcionalidades entregues.</a:t>
            </a:r>
            <a:endParaRPr lang="en-US" sz="1350" dirty="0"/>
          </a:p>
        </p:txBody>
      </p:sp>
      <p:sp>
        <p:nvSpPr>
          <p:cNvPr id="6" name="Text 3"/>
          <p:cNvSpPr/>
          <p:nvPr/>
        </p:nvSpPr>
        <p:spPr>
          <a:xfrm>
            <a:off x="1664494" y="2164556"/>
            <a:ext cx="3810000" cy="804863"/>
          </a:xfrm>
          <a:prstGeom prst="rect">
            <a:avLst/>
          </a:prstGeom>
          <a:noFill/>
          <a:ln/>
        </p:spPr>
        <p:txBody>
          <a:bodyPr wrap="square" rtlCol="0" anchor="ctr"/>
          <a:lstStyle/>
          <a:p>
            <a:pPr algn="ctr" indent="0" marL="0">
              <a:lnSpc>
                <a:spcPts val="6336"/>
              </a:lnSpc>
              <a:buNone/>
            </a:pPr>
            <a:r>
              <a:rPr lang="en-US" sz="4800" b="1" spc="528" kern="0" dirty="0">
                <a:solidFill>
                  <a:srgbClr val="FFFFFF">
                    <a:alpha val="99000"/>
                  </a:srgbClr>
                </a:solidFill>
                <a:latin typeface="Inter" pitchFamily="34" charset="0"/>
                <a:ea typeface="Inter" pitchFamily="34" charset="-122"/>
                <a:cs typeface="Inter" pitchFamily="34" charset="-120"/>
              </a:rPr>
              <a:t>PERSONA</a:t>
            </a:r>
            <a:endParaRPr lang="en-US" sz="4800" dirty="0"/>
          </a:p>
        </p:txBody>
      </p:sp>
      <p:sp>
        <p:nvSpPr>
          <p:cNvPr id="7" name="Text 4"/>
          <p:cNvSpPr/>
          <p:nvPr/>
        </p:nvSpPr>
        <p:spPr>
          <a:xfrm>
            <a:off x="3857625" y="800100"/>
            <a:ext cx="5743575" cy="3733800"/>
          </a:xfrm>
          <a:prstGeom prst="rect">
            <a:avLst/>
          </a:prstGeom>
          <a:noFill/>
          <a:ln/>
        </p:spPr>
        <p:txBody>
          <a:bodyPr wrap="square" rtlCol="0" anchor="ctr"/>
          <a:lstStyle/>
          <a:p>
            <a:pPr algn="l" indent="0" marL="0">
              <a:lnSpc>
                <a:spcPts val="1836"/>
              </a:lnSpc>
              <a:buNone/>
            </a:pPr>
            <a:r>
              <a:rPr lang="en-US" sz="1350" b="1" spc="-13" kern="0" dirty="0">
                <a:solidFill>
                  <a:srgbClr val="FFFFFF">
                    <a:alpha val="99000"/>
                  </a:srgbClr>
                </a:solidFill>
                <a:latin typeface="Inter" pitchFamily="34" charset="0"/>
                <a:ea typeface="Inter" pitchFamily="34" charset="-122"/>
                <a:cs typeface="Inter" pitchFamily="34" charset="-120"/>
              </a:rPr>
              <a:t>Nome:</a:t>
            </a:r>
            <a:pPr algn="l" indent="0" marL="0">
              <a:lnSpc>
                <a:spcPts val="1836"/>
              </a:lnSpc>
              <a:buNone/>
            </a:pPr>
            <a:r>
              <a:rPr lang="en-US" sz="1350" spc="-13" kern="0" dirty="0">
                <a:solidFill>
                  <a:srgbClr val="FFFFFF">
                    <a:alpha val="99000"/>
                  </a:srgbClr>
                </a:solidFill>
                <a:latin typeface="Inter" pitchFamily="34" charset="0"/>
                <a:ea typeface="Inter" pitchFamily="34" charset="-122"/>
                <a:cs typeface="Inter" pitchFamily="34" charset="-120"/>
              </a:rPr>
              <a:t> </a:t>
            </a:r>
            <a:pPr algn="l" indent="0" marL="0">
              <a:lnSpc>
                <a:spcPts val="1836"/>
              </a:lnSpc>
              <a:buNone/>
            </a:pPr>
            <a:r>
              <a:rPr lang="en-US" sz="1350" spc="-13" kern="0" dirty="0">
                <a:solidFill>
                  <a:srgbClr val="FFFFFF">
                    <a:alpha val="99000"/>
                  </a:srgbClr>
                </a:solidFill>
                <a:latin typeface="Inter" pitchFamily="34" charset="0"/>
                <a:ea typeface="Inter" pitchFamily="34" charset="-122"/>
                <a:cs typeface="Inter" pitchFamily="34" charset="-120"/>
              </a:rPr>
              <a:t>Ana</a:t>
            </a:r>
            <a:pPr algn="l" indent="0" marL="0">
              <a:lnSpc>
                <a:spcPts val="1836"/>
              </a:lnSpc>
              <a:buNone/>
            </a:pPr>
            <a:r>
              <a:rPr lang="en-US" sz="1350" spc="-13" kern="0" dirty="0">
                <a:solidFill>
                  <a:srgbClr val="FFFFFF">
                    <a:alpha val="99000"/>
                  </a:srgbClr>
                </a:solidFill>
                <a:latin typeface="Inter" pitchFamily="34" charset="0"/>
                <a:ea typeface="Inter" pitchFamily="34" charset="-122"/>
                <a:cs typeface="Inter" pitchFamily="34" charset="-120"/>
              </a:rPr>
              <a:t>, 22 anos, estudante de Ciência da Computação.</a:t>
            </a:r>
            <a:endParaRPr lang="en-US" sz="1350" dirty="0"/>
          </a:p>
          <a:p>
            <a:pPr algn="l" indent="0" marL="0">
              <a:lnSpc>
                <a:spcPts val="1836"/>
              </a:lnSpc>
              <a:buNone/>
            </a:pPr>
            <a:r>
              <a:rPr lang="en-US" sz="1350" b="1" spc="-13" kern="0" dirty="0">
                <a:solidFill>
                  <a:srgbClr val="FFFFFF">
                    <a:alpha val="99000"/>
                  </a:srgbClr>
                </a:solidFill>
                <a:latin typeface="Inter" pitchFamily="34" charset="0"/>
                <a:ea typeface="Inter" pitchFamily="34" charset="-122"/>
                <a:cs typeface="Inter" pitchFamily="34" charset="-120"/>
              </a:rPr>
              <a:t>Cenário de Uso: </a:t>
            </a:r>
            <a:pPr algn="l" indent="0" marL="0">
              <a:lnSpc>
                <a:spcPts val="1836"/>
              </a:lnSpc>
              <a:buNone/>
            </a:pPr>
            <a:r>
              <a:rPr lang="en-US" sz="1350" spc="-13" kern="0" dirty="0">
                <a:solidFill>
                  <a:srgbClr val="FFFFFF">
                    <a:alpha val="99000"/>
                  </a:srgbClr>
                </a:solidFill>
                <a:latin typeface="Inter" pitchFamily="34" charset="0"/>
                <a:ea typeface="Inter" pitchFamily="34" charset="-122"/>
                <a:cs typeface="Inter" pitchFamily="34" charset="-120"/>
              </a:rPr>
              <a:t>Usa o app no campus, com internet instável, precisando de informações rápidas entre as palestras e minicursos.</a:t>
            </a:r>
            <a:endParaRPr lang="en-US" sz="1350" dirty="0"/>
          </a:p>
          <a:p>
            <a:pPr algn="l" indent="0" marL="0">
              <a:lnSpc>
                <a:spcPts val="1836"/>
              </a:lnSpc>
              <a:buNone/>
            </a:pPr>
            <a:r>
              <a:rPr lang="en-US" sz="1350" b="1" spc="-13" kern="0" dirty="0">
                <a:solidFill>
                  <a:srgbClr val="FFFFFF">
                    <a:alpha val="99000"/>
                  </a:srgbClr>
                </a:solidFill>
                <a:latin typeface="Inter" pitchFamily="34" charset="0"/>
                <a:ea typeface="Inter" pitchFamily="34" charset="-122"/>
                <a:cs typeface="Inter" pitchFamily="34" charset="-120"/>
              </a:rPr>
              <a:t>Objetivos:</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Inscrever-se facilmente em minicursos e palestras.</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Montar uma agenda personalizada com horários e salas.</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Receber notificações para não perder atividades.</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Acessar seus certificados de forma simples após o evento.</a:t>
            </a:r>
            <a:endParaRPr lang="en-US" sz="1350" dirty="0"/>
          </a:p>
          <a:p>
            <a:pPr algn="l" indent="0" marL="0">
              <a:lnSpc>
                <a:spcPts val="1836"/>
              </a:lnSpc>
              <a:buNone/>
            </a:pPr>
            <a:r>
              <a:rPr lang="en-US" sz="1350" b="1" spc="-13" kern="0" dirty="0">
                <a:solidFill>
                  <a:srgbClr val="FFFFFF">
                    <a:alpha val="99000"/>
                  </a:srgbClr>
                </a:solidFill>
                <a:latin typeface="Inter" pitchFamily="34" charset="0"/>
                <a:ea typeface="Inter" pitchFamily="34" charset="-122"/>
                <a:cs typeface="Inter" pitchFamily="34" charset="-120"/>
              </a:rPr>
              <a:t>Dores:</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Agendas de eventos são confusas e difíceis de consultar no celular.</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Perde horários importantes e não sabe a sala correta.</a:t>
            </a:r>
            <a:endParaRPr lang="en-US" sz="1350" dirty="0"/>
          </a:p>
          <a:p>
            <a:pPr algn="l" marL="342900" indent="-342900">
              <a:lnSpc>
                <a:spcPts val="1836"/>
              </a:lnSpc>
              <a:buSzPct val="100000"/>
              <a:buChar char="•"/>
            </a:pPr>
            <a:r>
              <a:rPr lang="en-US" sz="1350" spc="-13" kern="0" dirty="0">
                <a:solidFill>
                  <a:srgbClr val="FFFFFF">
                    <a:alpha val="99000"/>
                  </a:srgbClr>
                </a:solidFill>
                <a:latin typeface="Inter" pitchFamily="34" charset="0"/>
                <a:ea typeface="Inter" pitchFamily="34" charset="-122"/>
                <a:cs typeface="Inter" pitchFamily="34" charset="-120"/>
              </a:rPr>
              <a:t>Processo para obter certificados é manual e demorado.</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7263" y="161925"/>
            <a:ext cx="7696200" cy="5043488"/>
          </a:xfrm>
          <a:prstGeom prst="rect">
            <a:avLst/>
          </a:prstGeom>
          <a:noFill/>
          <a:ln/>
        </p:spPr>
      </p:sp>
      <p:sp>
        <p:nvSpPr>
          <p:cNvPr id="3" name="Text 1"/>
          <p:cNvSpPr/>
          <p:nvPr/>
        </p:nvSpPr>
        <p:spPr>
          <a:xfrm>
            <a:off x="0" y="-4762"/>
            <a:ext cx="709613" cy="5148263"/>
          </a:xfrm>
          <a:prstGeom prst="rect">
            <a:avLst/>
          </a:prstGeom>
          <a:solidFill>
            <a:srgbClr val="9C0000"/>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5848350" y="1476375"/>
            <a:ext cx="3242230" cy="3024141"/>
          </a:xfrm>
          <a:prstGeom prst="rect">
            <a:avLst/>
          </a:prstGeom>
        </p:spPr>
      </p:pic>
      <p:pic>
        <p:nvPicPr>
          <p:cNvPr id="5" name="Image 1" descr="preencoded.png">    </p:cNvPr>
          <p:cNvPicPr>
            <a:picLocks noChangeAspect="1"/>
          </p:cNvPicPr>
          <p:nvPr/>
        </p:nvPicPr>
        <p:blipFill>
          <a:blip r:embed="rId2"/>
          <a:stretch>
            <a:fillRect/>
          </a:stretch>
        </p:blipFill>
        <p:spPr>
          <a:xfrm>
            <a:off x="-495300" y="-100012"/>
            <a:ext cx="847725" cy="1243013"/>
          </a:xfrm>
          <a:prstGeom prst="rect">
            <a:avLst/>
          </a:prstGeom>
        </p:spPr>
      </p:pic>
      <p:pic>
        <p:nvPicPr>
          <p:cNvPr id="6" name="Image 2" descr="preencoded.png">    </p:cNvPr>
          <p:cNvPicPr>
            <a:picLocks noChangeAspect="1"/>
          </p:cNvPicPr>
          <p:nvPr/>
        </p:nvPicPr>
        <p:blipFill>
          <a:blip r:embed="rId3"/>
          <a:stretch>
            <a:fillRect/>
          </a:stretch>
        </p:blipFill>
        <p:spPr>
          <a:xfrm>
            <a:off x="-495300" y="1309688"/>
            <a:ext cx="847725" cy="1343025"/>
          </a:xfrm>
          <a:prstGeom prst="rect">
            <a:avLst/>
          </a:prstGeom>
        </p:spPr>
      </p:pic>
      <p:pic>
        <p:nvPicPr>
          <p:cNvPr id="7" name="Image 3" descr="preencoded.png">    </p:cNvPr>
          <p:cNvPicPr>
            <a:picLocks noChangeAspect="1"/>
          </p:cNvPicPr>
          <p:nvPr/>
        </p:nvPicPr>
        <p:blipFill>
          <a:blip r:embed="rId4"/>
          <a:stretch>
            <a:fillRect/>
          </a:stretch>
        </p:blipFill>
        <p:spPr>
          <a:xfrm>
            <a:off x="-495300" y="2724150"/>
            <a:ext cx="847725" cy="1338263"/>
          </a:xfrm>
          <a:prstGeom prst="rect">
            <a:avLst/>
          </a:prstGeom>
        </p:spPr>
      </p:pic>
      <p:pic>
        <p:nvPicPr>
          <p:cNvPr id="8" name="Image 4" descr="preencoded.png">    </p:cNvPr>
          <p:cNvPicPr>
            <a:picLocks noChangeAspect="1"/>
          </p:cNvPicPr>
          <p:nvPr/>
        </p:nvPicPr>
        <p:blipFill>
          <a:blip r:embed="rId5"/>
          <a:stretch>
            <a:fillRect/>
          </a:stretch>
        </p:blipFill>
        <p:spPr>
          <a:xfrm>
            <a:off x="-385762" y="4133850"/>
            <a:ext cx="733425" cy="1009650"/>
          </a:xfrm>
          <a:prstGeom prst="rect">
            <a:avLst/>
          </a:prstGeom>
        </p:spPr>
      </p:pic>
      <p:sp>
        <p:nvSpPr>
          <p:cNvPr id="9" name="Text 2"/>
          <p:cNvSpPr/>
          <p:nvPr/>
        </p:nvSpPr>
        <p:spPr>
          <a:xfrm>
            <a:off x="6043613" y="4543425"/>
            <a:ext cx="3305175" cy="271463"/>
          </a:xfrm>
          <a:prstGeom prst="rect">
            <a:avLst/>
          </a:prstGeom>
          <a:noFill/>
          <a:ln/>
        </p:spPr>
        <p:txBody>
          <a:bodyPr wrap="square" rtlCol="0" anchor="ctr"/>
          <a:lstStyle/>
          <a:p>
            <a:pPr algn="l" indent="0" marL="0">
              <a:lnSpc>
                <a:spcPts val="720"/>
              </a:lnSpc>
              <a:buNone/>
            </a:pPr>
            <a:r>
              <a:rPr lang="en-US" sz="600" b="1" spc="-12" kern="0" dirty="0">
                <a:solidFill>
                  <a:srgbClr val="9A0000">
                    <a:alpha val="99000"/>
                  </a:srgbClr>
                </a:solidFill>
                <a:latin typeface="Inter" pitchFamily="34" charset="0"/>
                <a:ea typeface="Inter" pitchFamily="34" charset="-122"/>
                <a:cs typeface="Inter" pitchFamily="34" charset="-120"/>
              </a:rPr>
              <a:t>Ilustração do artigo "As We May Think" de Vannevar Bush, mostrando um cientista com uma câmera acoplada à cabeça para registrar informações. BUSH, Vannevar. As We May Think. The Atlantic Monthly, 1945.</a:t>
            </a:r>
            <a:endParaRPr lang="en-US" sz="600" dirty="0"/>
          </a:p>
        </p:txBody>
      </p:sp>
      <p:sp>
        <p:nvSpPr>
          <p:cNvPr id="10" name="Text 3"/>
          <p:cNvSpPr/>
          <p:nvPr/>
        </p:nvSpPr>
        <p:spPr>
          <a:xfrm>
            <a:off x="957263" y="161925"/>
            <a:ext cx="8153400" cy="1095375"/>
          </a:xfrm>
          <a:prstGeom prst="rect">
            <a:avLst/>
          </a:prstGeom>
          <a:noFill/>
          <a:ln/>
        </p:spPr>
        <p:txBody>
          <a:bodyPr wrap="square" rtlCol="0" anchor="ctr"/>
          <a:lstStyle/>
          <a:p>
            <a:pPr algn="l" indent="0" marL="0">
              <a:lnSpc>
                <a:spcPts val="4320"/>
              </a:lnSpc>
              <a:buNone/>
            </a:pPr>
            <a:r>
              <a:rPr lang="en-US" sz="3600" b="1" spc="-72" kern="0" dirty="0">
                <a:solidFill>
                  <a:srgbClr val="9C0000">
                    <a:alpha val="99000"/>
                  </a:srgbClr>
                </a:solidFill>
                <a:latin typeface="Inter" pitchFamily="34" charset="0"/>
                <a:ea typeface="Inter" pitchFamily="34" charset="-122"/>
                <a:cs typeface="Inter" pitchFamily="34" charset="-120"/>
              </a:rPr>
              <a:t>Capítulo 1: O Universo da Experiência do Usuário</a:t>
            </a:r>
            <a:endParaRPr lang="en-US" sz="3600" dirty="0"/>
          </a:p>
        </p:txBody>
      </p:sp>
      <p:sp>
        <p:nvSpPr>
          <p:cNvPr id="11" name="Text 4"/>
          <p:cNvSpPr/>
          <p:nvPr/>
        </p:nvSpPr>
        <p:spPr>
          <a:xfrm>
            <a:off x="957263" y="1371600"/>
            <a:ext cx="8153400" cy="238125"/>
          </a:xfrm>
          <a:prstGeom prst="rect">
            <a:avLst/>
          </a:prstGeom>
          <a:noFill/>
          <a:ln/>
        </p:spPr>
        <p:txBody>
          <a:bodyPr wrap="square" rtlCol="0" anchor="ctr"/>
          <a:lstStyle/>
          <a:p>
            <a:pPr algn="l" indent="0" marL="0">
              <a:lnSpc>
                <a:spcPts val="1890"/>
              </a:lnSpc>
              <a:buNone/>
            </a:pPr>
            <a:r>
              <a:rPr lang="en-US" sz="1350" b="1" i="1" spc="-13" kern="0" dirty="0">
                <a:solidFill>
                  <a:srgbClr val="9C0000">
                    <a:alpha val="99000"/>
                  </a:srgbClr>
                </a:solidFill>
                <a:latin typeface="Inter" pitchFamily="34" charset="0"/>
                <a:ea typeface="Inter" pitchFamily="34" charset="-122"/>
                <a:cs typeface="Inter" pitchFamily="34" charset="-120"/>
              </a:rPr>
              <a:t>A Origem: Interação Humano-Computador (IHC)</a:t>
            </a:r>
            <a:endParaRPr lang="en-US" sz="1350" dirty="0"/>
          </a:p>
        </p:txBody>
      </p:sp>
      <p:sp>
        <p:nvSpPr>
          <p:cNvPr id="12" name="Text 5"/>
          <p:cNvSpPr/>
          <p:nvPr/>
        </p:nvSpPr>
        <p:spPr>
          <a:xfrm>
            <a:off x="957263" y="1724025"/>
            <a:ext cx="5191125" cy="3481388"/>
          </a:xfrm>
          <a:prstGeom prst="rect">
            <a:avLst/>
          </a:prstGeom>
          <a:noFill/>
          <a:ln/>
        </p:spPr>
        <p:txBody>
          <a:bodyPr wrap="square" rtlCol="0" anchor="ctr"/>
          <a:lstStyle/>
          <a:p>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A IHC é a ciência que estuda a comunicação entre pessoas e computadores. A busca por essa "ponte" é mais antiga do que imaginamos e foi construída ao longo de décadas:</a:t>
            </a:r>
            <a:endParaRPr lang="en-US" sz="1200" dirty="0"/>
          </a:p>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1945</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O engenheiro Vannevar Bush publica o artigo "As We May Think", onde idealiza o "Memex", um dispositivo que armazenaria e conectaria informações de forma associativa, uma visão precursora do hipertexto e dos computadores pessoais.</a:t>
            </a:r>
            <a:endParaRPr lang="en-US" sz="1200" dirty="0"/>
          </a:p>
          <a:p>
            <a:pPr algn="l" indent="0" marL="0">
              <a:lnSpc>
                <a:spcPts val="1608"/>
              </a:lnSpc>
              <a:buNone/>
            </a:pPr>
            <a:r>
              <a:rPr lang="en-US" sz="1200" b="1" spc="-6" kern="0" dirty="0">
                <a:solidFill>
                  <a:srgbClr val="000000"/>
                </a:solidFill>
                <a:latin typeface="Inter" pitchFamily="34" charset="0"/>
                <a:ea typeface="Inter" pitchFamily="34" charset="-122"/>
                <a:cs typeface="Inter" pitchFamily="34" charset="-120"/>
              </a:rPr>
              <a:t>Anos 60</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Considerada a década de nascimento da IHC como campo de estudo.</a:t>
            </a:r>
            <a:endParaRPr lang="en-US" sz="1200" dirty="0"/>
          </a:p>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J.C.R. Licklider</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 explora a ideia de "simbiose homem-computador", prevendo um futuro onde humanos e máquinas trabalhariam em conjunto para resolver problemas complexos.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071688" y="414338"/>
            <a:ext cx="4705350" cy="4121474"/>
          </a:xfrm>
          <a:prstGeom prst="rect">
            <a:avLst/>
          </a:prstGeom>
        </p:spPr>
      </p:pic>
      <p:sp>
        <p:nvSpPr>
          <p:cNvPr id="3" name="Text 0"/>
          <p:cNvSpPr/>
          <p:nvPr/>
        </p:nvSpPr>
        <p:spPr>
          <a:xfrm>
            <a:off x="2362200" y="4657725"/>
            <a:ext cx="4872038" cy="180975"/>
          </a:xfrm>
          <a:prstGeom prst="rect">
            <a:avLst/>
          </a:prstGeom>
          <a:noFill/>
          <a:ln/>
        </p:spPr>
        <p:txBody>
          <a:bodyPr wrap="square" rtlCol="0" anchor="ctr"/>
          <a:lstStyle/>
          <a:p>
            <a:pPr algn="l" indent="0" marL="0">
              <a:lnSpc>
                <a:spcPts val="720"/>
              </a:lnSpc>
              <a:buNone/>
            </a:pPr>
            <a:r>
              <a:rPr lang="en-US" sz="600" b="1" spc="-12" kern="0" dirty="0">
                <a:solidFill>
                  <a:srgbClr val="9A0000">
                    <a:alpha val="99000"/>
                  </a:srgbClr>
                </a:solidFill>
                <a:latin typeface="Inter" pitchFamily="34" charset="0"/>
                <a:ea typeface="Inter" pitchFamily="34" charset="-122"/>
                <a:cs typeface="Inter" pitchFamily="34" charset="-120"/>
              </a:rPr>
              <a:t>Diagrama conceitual do Memex, dispositivo idealizado por Vannevar Bush para armazenar e conectar informações de forma associativa. BUSH, Vannevar. As We May Think. The Atlantic Monthly, 1945.</a:t>
            </a:r>
            <a:endParaRPr lang="en-US" sz="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090613" y="609600"/>
            <a:ext cx="6958013" cy="614363"/>
          </a:xfrm>
          <a:prstGeom prst="rect">
            <a:avLst/>
          </a:prstGeom>
          <a:solidFill>
            <a:srgbClr val="FFFFFF"/>
          </a:solidFill>
          <a:ln/>
        </p:spPr>
      </p:sp>
      <p:pic>
        <p:nvPicPr>
          <p:cNvPr id="3" name="Media 0">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752600" y="1543050"/>
            <a:ext cx="5641446" cy="3173313"/>
          </a:xfrm>
          <a:prstGeom prst="rect">
            <a:avLst/>
          </a:prstGeom>
        </p:spPr>
      </p:pic>
      <p:sp>
        <p:nvSpPr>
          <p:cNvPr id="4" name="Text 1"/>
          <p:cNvSpPr/>
          <p:nvPr/>
        </p:nvSpPr>
        <p:spPr>
          <a:xfrm>
            <a:off x="2533650" y="4814888"/>
            <a:ext cx="4529138" cy="200025"/>
          </a:xfrm>
          <a:prstGeom prst="rect">
            <a:avLst/>
          </a:prstGeom>
          <a:noFill/>
          <a:ln/>
        </p:spPr>
        <p:txBody>
          <a:bodyPr wrap="square" rtlCol="0" anchor="ctr"/>
          <a:lstStyle/>
          <a:p>
            <a:pPr algn="ctr" indent="0" marL="0">
              <a:lnSpc>
                <a:spcPts val="804"/>
              </a:lnSpc>
              <a:buNone/>
            </a:pPr>
            <a:r>
              <a:rPr lang="en-US" sz="600" spc="-3" kern="0" dirty="0">
                <a:solidFill>
                  <a:srgbClr val="9A0000">
                    <a:alpha val="99000"/>
                  </a:srgbClr>
                </a:solidFill>
                <a:latin typeface="Inter" pitchFamily="34" charset="0"/>
                <a:ea typeface="Inter" pitchFamily="34" charset="-122"/>
                <a:cs typeface="Inter" pitchFamily="34" charset="-120"/>
              </a:rPr>
              <a:t>Trecho do vídeo  "Mãe de Todas as Demos" (The Mother of All Demos), apresentada por Douglas Engelbart em 1968, exibindo o primeiro mouse e um teclado para uma mão. Stanford Research Institute (SRI), 1968.</a:t>
            </a:r>
            <a:endParaRPr lang="en-US" sz="600" dirty="0"/>
          </a:p>
        </p:txBody>
      </p:sp>
      <p:sp>
        <p:nvSpPr>
          <p:cNvPr id="5" name="Text 2"/>
          <p:cNvSpPr/>
          <p:nvPr/>
        </p:nvSpPr>
        <p:spPr>
          <a:xfrm>
            <a:off x="1090613" y="609600"/>
            <a:ext cx="7415213" cy="614363"/>
          </a:xfrm>
          <a:prstGeom prst="rect">
            <a:avLst/>
          </a:prstGeom>
          <a:noFill/>
          <a:ln/>
        </p:spPr>
        <p:txBody>
          <a:bodyPr wrap="square" rtlCol="0" anchor="ctr"/>
          <a:lstStyle/>
          <a:p>
            <a:pPr algn="l" marL="342900" indent="-342900">
              <a:lnSpc>
                <a:spcPts val="1608"/>
              </a:lnSpc>
              <a:buSzPct val="100000"/>
              <a:buChar char="•"/>
            </a:pPr>
            <a:r>
              <a:rPr lang="en-US" sz="1200" b="1" spc="-6" kern="0" dirty="0">
                <a:solidFill>
                  <a:srgbClr val="000000"/>
                </a:solidFill>
                <a:latin typeface="Inter" pitchFamily="34" charset="0"/>
                <a:ea typeface="Inter" pitchFamily="34" charset="-122"/>
                <a:cs typeface="Inter" pitchFamily="34" charset="-120"/>
              </a:rPr>
              <a:t>Douglas Engelbart, </a:t>
            </a:r>
            <a:pPr algn="l" indent="0" marL="0">
              <a:lnSpc>
                <a:spcPts val="1608"/>
              </a:lnSpc>
              <a:buNone/>
            </a:pPr>
            <a:r>
              <a:rPr lang="en-US" sz="1200" spc="-6" kern="0" dirty="0">
                <a:solidFill>
                  <a:srgbClr val="000000"/>
                </a:solidFill>
                <a:latin typeface="Inter" pitchFamily="34" charset="0"/>
                <a:ea typeface="Inter" pitchFamily="34" charset="-122"/>
                <a:cs typeface="Inter" pitchFamily="34" charset="-120"/>
              </a:rPr>
              <a:t>o "pai do mouse", apresenta em 1968 a "Mãe de Todas as Demos" (The Mother of All Demos), demonstrando pela primeira vez o mouse, a interface gráfica (GUI), o hipertexto e a videoconferência, tecnologias que definiram a computação moderna.</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2025-10-03T02:23:46Z</dcterms:created>
  <dcterms:modified xsi:type="dcterms:W3CDTF">2025-10-03T02:23:46Z</dcterms:modified>
</cp:coreProperties>
</file>